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90" r:id="rId1"/>
  </p:sldMasterIdLst>
  <p:notesMasterIdLst>
    <p:notesMasterId r:id="rId38"/>
  </p:notesMasterIdLst>
  <p:handoutMasterIdLst>
    <p:handoutMasterId r:id="rId39"/>
  </p:handoutMasterIdLst>
  <p:sldIdLst>
    <p:sldId id="275" r:id="rId2"/>
    <p:sldId id="673" r:id="rId3"/>
    <p:sldId id="682" r:id="rId4"/>
    <p:sldId id="658" r:id="rId5"/>
    <p:sldId id="659" r:id="rId6"/>
    <p:sldId id="661" r:id="rId7"/>
    <p:sldId id="641" r:id="rId8"/>
    <p:sldId id="683" r:id="rId9"/>
    <p:sldId id="684" r:id="rId10"/>
    <p:sldId id="685" r:id="rId11"/>
    <p:sldId id="686" r:id="rId12"/>
    <p:sldId id="664" r:id="rId13"/>
    <p:sldId id="672" r:id="rId14"/>
    <p:sldId id="689" r:id="rId15"/>
    <p:sldId id="371" r:id="rId16"/>
    <p:sldId id="647" r:id="rId17"/>
    <p:sldId id="687" r:id="rId18"/>
    <p:sldId id="306" r:id="rId19"/>
    <p:sldId id="328" r:id="rId20"/>
    <p:sldId id="336" r:id="rId21"/>
    <p:sldId id="309" r:id="rId22"/>
    <p:sldId id="690" r:id="rId23"/>
    <p:sldId id="654" r:id="rId24"/>
    <p:sldId id="649" r:id="rId25"/>
    <p:sldId id="638" r:id="rId26"/>
    <p:sldId id="626" r:id="rId27"/>
    <p:sldId id="639" r:id="rId28"/>
    <p:sldId id="632" r:id="rId29"/>
    <p:sldId id="676" r:id="rId30"/>
    <p:sldId id="320" r:id="rId31"/>
    <p:sldId id="322" r:id="rId32"/>
    <p:sldId id="656" r:id="rId33"/>
    <p:sldId id="651" r:id="rId34"/>
    <p:sldId id="655" r:id="rId35"/>
    <p:sldId id="278" r:id="rId36"/>
    <p:sldId id="342" r:id="rId37"/>
  </p:sldIdLst>
  <p:sldSz cx="12195175" cy="6858000"/>
  <p:notesSz cx="6858000" cy="9144000"/>
  <p:embeddedFontLst>
    <p:embeddedFont>
      <p:font typeface="Merriweather Light" panose="020F0502020204030204" pitchFamily="2" charset="0"/>
      <p:regular r:id="rId40"/>
      <p:italic r:id="rId41"/>
    </p:embeddedFont>
    <p:embeddedFont>
      <p:font typeface="Merriweather Regular" panose="020B0604020202020204" charset="0"/>
      <p:regular r:id="rId42"/>
      <p:bold r:id="rId43"/>
      <p:italic r:id="rId44"/>
      <p:boldItalic r:id="rId45"/>
    </p:embeddedFont>
    <p:embeddedFont>
      <p:font typeface="Open Sans" panose="020B0606030504020204" pitchFamily="34" charset="0"/>
      <p:regular r:id="rId46"/>
      <p:bold r:id="rId47"/>
      <p:italic r:id="rId48"/>
      <p:boldItalic r:id="rId49"/>
    </p:embeddedFont>
    <p:embeddedFont>
      <p:font typeface="Open Sans Light" panose="020F0502020204030204" pitchFamily="34" charset="0"/>
      <p:regular r:id="rId50"/>
      <p:italic r:id="rId51"/>
    </p:embeddedFont>
    <p:embeddedFont>
      <p:font typeface="Verdana" panose="020B0604030504040204" pitchFamily="34" charset="0"/>
      <p:regular r:id="rId52"/>
      <p:bold r:id="rId53"/>
      <p:italic r:id="rId54"/>
      <p:boldItalic r:id="rId55"/>
    </p:embeddedFont>
  </p:embeddedFontLst>
  <p:defaultTextStyle>
    <a:defPPr lvl="0">
      <a:defRPr lang="nl-NL"/>
    </a:defPPr>
    <a:lvl1pPr marL="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30">
          <p15:clr>
            <a:srgbClr val="A4A3A4"/>
          </p15:clr>
        </p15:guide>
        <p15:guide id="2" orient="horz" pos="4038">
          <p15:clr>
            <a:srgbClr val="A4A3A4"/>
          </p15:clr>
        </p15:guide>
        <p15:guide id="3" orient="horz" pos="391" userDrawn="1">
          <p15:clr>
            <a:srgbClr val="A4A3A4"/>
          </p15:clr>
        </p15:guide>
        <p15:guide id="4" orient="horz" pos="2659" userDrawn="1">
          <p15:clr>
            <a:srgbClr val="A4A3A4"/>
          </p15:clr>
        </p15:guide>
        <p15:guide id="5" orient="horz" pos="104">
          <p15:clr>
            <a:srgbClr val="A4A3A4"/>
          </p15:clr>
        </p15:guide>
        <p15:guide id="6" orient="horz" pos="3351">
          <p15:clr>
            <a:srgbClr val="A4A3A4"/>
          </p15:clr>
        </p15:guide>
        <p15:guide id="7" orient="horz" pos="3181">
          <p15:clr>
            <a:srgbClr val="A4A3A4"/>
          </p15:clr>
        </p15:guide>
        <p15:guide id="8" orient="horz" pos="935" userDrawn="1">
          <p15:clr>
            <a:srgbClr val="A4A3A4"/>
          </p15:clr>
        </p15:guide>
        <p15:guide id="9" orient="horz" pos="3593">
          <p15:clr>
            <a:srgbClr val="A4A3A4"/>
          </p15:clr>
        </p15:guide>
        <p15:guide id="10" pos="4295" userDrawn="1">
          <p15:clr>
            <a:srgbClr val="A4A3A4"/>
          </p15:clr>
        </p15:guide>
        <p15:guide id="11" pos="212" userDrawn="1">
          <p15:clr>
            <a:srgbClr val="A4A3A4"/>
          </p15:clr>
        </p15:guide>
        <p15:guide id="12" pos="7273">
          <p15:clr>
            <a:srgbClr val="A4A3A4"/>
          </p15:clr>
        </p15:guide>
        <p15:guide id="13" pos="1604">
          <p15:clr>
            <a:srgbClr val="A4A3A4"/>
          </p15:clr>
        </p15:guide>
        <p15:guide id="14" pos="5066" userDrawn="1">
          <p15:clr>
            <a:srgbClr val="A4A3A4"/>
          </p15:clr>
        </p15:guide>
        <p15:guide id="15" pos="5837" userDrawn="1">
          <p15:clr>
            <a:srgbClr val="A4A3A4"/>
          </p15:clr>
        </p15:guide>
        <p15:guide id="16" pos="1447">
          <p15:clr>
            <a:srgbClr val="A4A3A4"/>
          </p15:clr>
        </p15:guide>
        <p15:guide id="17" pos="6651">
          <p15:clr>
            <a:srgbClr val="A4A3A4"/>
          </p15:clr>
        </p15:guide>
        <p15:guide id="18" pos="36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87C3"/>
    <a:srgbClr val="633F2B"/>
    <a:srgbClr val="522980"/>
    <a:srgbClr val="171D42"/>
    <a:srgbClr val="63A593"/>
    <a:srgbClr val="921E56"/>
    <a:srgbClr val="DD9562"/>
    <a:srgbClr val="D49562"/>
    <a:srgbClr val="D49868"/>
    <a:srgbClr val="C00A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040088-1776-D14F-8539-19D6395DF1F4}" v="8" dt="2024-08-20T10:55:54.4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 autoAdjust="0"/>
    <p:restoredTop sz="92158"/>
  </p:normalViewPr>
  <p:slideViewPr>
    <p:cSldViewPr>
      <p:cViewPr varScale="1">
        <p:scale>
          <a:sx n="77" d="100"/>
          <a:sy n="77" d="100"/>
        </p:scale>
        <p:origin x="1330" y="77"/>
      </p:cViewPr>
      <p:guideLst>
        <p:guide orient="horz" pos="1530"/>
        <p:guide orient="horz" pos="4038"/>
        <p:guide orient="horz" pos="391"/>
        <p:guide orient="horz" pos="2659"/>
        <p:guide orient="horz" pos="104"/>
        <p:guide orient="horz" pos="3351"/>
        <p:guide orient="horz" pos="3181"/>
        <p:guide orient="horz" pos="935"/>
        <p:guide orient="horz" pos="3593"/>
        <p:guide pos="4295"/>
        <p:guide pos="212"/>
        <p:guide pos="7273"/>
        <p:guide pos="1604"/>
        <p:guide pos="5066"/>
        <p:guide pos="5837"/>
        <p:guide pos="1447"/>
        <p:guide pos="6651"/>
        <p:guide pos="36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>
        <p:scale>
          <a:sx n="110" d="100"/>
          <a:sy n="110" d="100"/>
        </p:scale>
        <p:origin x="4864" y="3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>
              <a:latin typeface="Merriweather Regular" panose="02060503050406030704" pitchFamily="18" charset="77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D562E9-F970-40C5-8076-BA5383048925}" type="datetimeFigureOut">
              <a:rPr lang="en-GB" smtClean="0">
                <a:latin typeface="Merriweather Regular" panose="02060503050406030704" pitchFamily="18" charset="77"/>
              </a:rPr>
              <a:t>23/08/2024</a:t>
            </a:fld>
            <a:endParaRPr lang="en-GB">
              <a:latin typeface="Merriweather Regular" panose="02060503050406030704" pitchFamily="18" charset="77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>
              <a:latin typeface="Merriweather Regular" panose="02060503050406030704" pitchFamily="18" charset="77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7BDD4-EA2B-47CA-A27F-5DCC43F23FEF}" type="slidenum">
              <a:rPr lang="en-GB" smtClean="0">
                <a:latin typeface="Merriweather Regular" panose="02060503050406030704" pitchFamily="18" charset="77"/>
              </a:rPr>
              <a:t>‹nr.›</a:t>
            </a:fld>
            <a:endParaRPr lang="en-GB">
              <a:latin typeface="Merriweather Regular" panose="020605030504060307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687260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Merriweather Regular" panose="02060503050406030704" pitchFamily="18" charset="77"/>
              </a:defRPr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Merriweather Regular" panose="02060503050406030704" pitchFamily="18" charset="77"/>
              </a:defRPr>
            </a:lvl1pPr>
          </a:lstStyle>
          <a:p>
            <a:fld id="{7CAC0B33-3943-42F1-973C-9CDD51C76BBD}" type="datetimeFigureOut">
              <a:rPr lang="en-GB" smtClean="0"/>
              <a:pPr/>
              <a:t>23/08/2024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Merriweather Regular" panose="02060503050406030704" pitchFamily="18" charset="77"/>
              </a:defRPr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Merriweather Regular" panose="02060503050406030704" pitchFamily="18" charset="77"/>
              </a:defRPr>
            </a:lvl1pPr>
          </a:lstStyle>
          <a:p>
            <a:fld id="{697381A9-0C9E-4D3A-A28B-AC4E168A57BC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893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Merriweather Regular" panose="02060503050406030704" pitchFamily="18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Merriweather Regular" panose="02060503050406030704" pitchFamily="18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Merriweather Regular" panose="02060503050406030704" pitchFamily="18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Merriweather Regular" panose="02060503050406030704" pitchFamily="18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Merriweather Regular" panose="02060503050406030704" pitchFamily="18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079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L" sz="1200" b="0" i="0" kern="1200">
              <a:solidFill>
                <a:schemeClr val="tx1"/>
              </a:solidFill>
              <a:effectLst/>
              <a:latin typeface="Merriweather Regular" panose="02060503050406030704" pitchFamily="18" charset="77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223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L" sz="1200" b="0" i="0" kern="1200">
              <a:solidFill>
                <a:schemeClr val="tx1"/>
              </a:solidFill>
              <a:effectLst/>
              <a:latin typeface="Merriweather Regular" panose="02060503050406030704" pitchFamily="18" charset="77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811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L" sz="1200" b="0" i="0" kern="1200">
              <a:solidFill>
                <a:schemeClr val="tx1"/>
              </a:solidFill>
              <a:effectLst/>
              <a:latin typeface="Merriweather Regular" panose="02060503050406030704" pitchFamily="18" charset="77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28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L" sz="1200" b="0" i="0" kern="1200" dirty="0">
              <a:solidFill>
                <a:schemeClr val="tx1"/>
              </a:solidFill>
              <a:effectLst/>
              <a:latin typeface="Merriweather Regular" panose="02060503050406030704" pitchFamily="18" charset="77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683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L" sz="1200" b="0" i="0" kern="1200" dirty="0">
              <a:solidFill>
                <a:schemeClr val="tx1"/>
              </a:solidFill>
              <a:effectLst/>
              <a:latin typeface="Merriweather Regular" panose="02060503050406030704" pitchFamily="18" charset="77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6158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In the next video fragment, we see the impact on the human brain caused by interruptions of intrinsically defined expectations. It is taken from a TED-talk by neuropsychologist </a:t>
            </a:r>
            <a:r>
              <a:rPr lang="en-GB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Alan Harvey </a:t>
            </a:r>
            <a:r>
              <a:rPr lang="en-GB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who underlines the neuropsychological importance of music for unlocking memory, for learning processes, for creating cooperative societies and a better-connected world. </a:t>
            </a:r>
            <a:r>
              <a:rPr lang="en-GB" dirty="0"/>
              <a:t> 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 lang="nl-nl"/>
            </a:pPr>
            <a:fld id="{2FB74CE8-910B-5241-B5BD-CC3461624E41}" type="datetime1">
              <a:rPr lang="en-US" cap="none" smtClean="0"/>
              <a:t>8/23/2024</a:t>
            </a:fld>
            <a:endParaRPr lang="en-gb" cap="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lang="nl-nl"/>
            </a:pPr>
            <a:fld id="{3B738787-C9D6-2671-98CB-3F24C9856E6A}" type="slidenum">
              <a:rPr lang="en-gb" cap="none" smtClean="0"/>
              <a:t>15</a:t>
            </a:fld>
            <a:endParaRPr lang="en-gb" cap="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DAB864-F7B6-93AD-8661-4C340AF4F80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 lang="nl-nl"/>
            </a:pPr>
            <a:endParaRPr lang="en-gb" cap="none"/>
          </a:p>
        </p:txBody>
      </p:sp>
    </p:spTree>
    <p:extLst>
      <p:ext uri="{BB962C8B-B14F-4D97-AF65-F5344CB8AC3E}">
        <p14:creationId xmlns:p14="http://schemas.microsoft.com/office/powerpoint/2010/main" val="37118271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076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4786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2909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628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L" sz="1200" b="0" i="0" kern="1200" dirty="0">
              <a:solidFill>
                <a:schemeClr val="tx1"/>
              </a:solidFill>
              <a:effectLst/>
              <a:latin typeface="Merriweather Regular" panose="02060503050406030704" pitchFamily="18" charset="77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674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3303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  <a:p>
            <a:br>
              <a:rPr lang="en-GB" b="0" i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__fkGroteskNeue_598ab8"/>
              </a:rPr>
            </a:br>
            <a:endParaRPr lang="en-GB" b="1" i="0" u="sng">
              <a:solidFill>
                <a:srgbClr val="13343B"/>
              </a:solidFill>
              <a:effectLst/>
              <a:highlight>
                <a:srgbClr val="FCFCF9"/>
              </a:highlight>
              <a:latin typeface="__fkGroteskNeue_598ab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2668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L" sz="1200" b="0" i="0" kern="1200" dirty="0">
              <a:solidFill>
                <a:schemeClr val="tx1"/>
              </a:solidFill>
              <a:effectLst/>
              <a:latin typeface="Merriweather Regular" panose="02060503050406030704" pitchFamily="18" charset="77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3621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  <a:p>
            <a:br>
              <a:rPr lang="en-GB" b="0" i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__fkGroteskNeue_598ab8"/>
              </a:rPr>
            </a:br>
            <a:endParaRPr lang="en-GB" b="1" i="0" u="sng">
              <a:solidFill>
                <a:srgbClr val="13343B"/>
              </a:solidFill>
              <a:effectLst/>
              <a:highlight>
                <a:srgbClr val="FCFCF9"/>
              </a:highlight>
              <a:latin typeface="__fkGroteskNeue_598ab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6084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7691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br>
              <a:rPr lang="en-GB"/>
            </a:b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30BC-5CE3-3146-97AC-29E43D559D4E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1407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30BC-5CE3-3146-97AC-29E43D559D4E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46654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30BC-5CE3-3146-97AC-29E43D559D4E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1523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30BC-5CE3-3146-97AC-29E43D559D4E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6481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30BC-5CE3-3146-97AC-29E43D559D4E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226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L" sz="1200" b="0" i="0" kern="1200" dirty="0">
              <a:solidFill>
                <a:schemeClr val="tx1"/>
              </a:solidFill>
              <a:effectLst/>
              <a:latin typeface="Merriweather Regular" panose="02060503050406030704" pitchFamily="18" charset="77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6748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0144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235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5003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__fkGroteskNeue_598ab8"/>
              </a:rPr>
              <a:t>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6305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__fkGroteskNeue_598ab8"/>
              </a:rPr>
              <a:t>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4584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Versie 240714: 24 </a:t>
            </a:r>
            <a:r>
              <a:rPr lang="en-GB" err="1"/>
              <a:t>minuten</a:t>
            </a:r>
            <a:r>
              <a:rPr lang="en-GB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6271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110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L" sz="1200" b="0" i="0" kern="1200">
              <a:solidFill>
                <a:schemeClr val="tx1"/>
              </a:solidFill>
              <a:effectLst/>
              <a:latin typeface="Merriweather Regular" panose="02060503050406030704" pitchFamily="18" charset="77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2753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L" sz="1200" b="0" i="0" kern="1200">
              <a:solidFill>
                <a:schemeClr val="tx1"/>
              </a:solidFill>
              <a:effectLst/>
              <a:latin typeface="Merriweather Regular" panose="02060503050406030704" pitchFamily="18" charset="77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575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L" sz="1200" b="0" i="0" kern="1200">
              <a:solidFill>
                <a:schemeClr val="tx1"/>
              </a:solidFill>
              <a:effectLst/>
              <a:latin typeface="Merriweather Regular" panose="02060503050406030704" pitchFamily="18" charset="77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43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L" sz="1200" b="0" i="0" kern="1200">
              <a:solidFill>
                <a:schemeClr val="tx1"/>
              </a:solidFill>
              <a:effectLst/>
              <a:latin typeface="Merriweather Regular" panose="02060503050406030704" pitchFamily="18" charset="77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552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L" sz="1200" b="0" i="0" kern="1200">
              <a:solidFill>
                <a:schemeClr val="tx1"/>
              </a:solidFill>
              <a:effectLst/>
              <a:latin typeface="Merriweather Regular" panose="02060503050406030704" pitchFamily="18" charset="77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667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L" sz="1200" b="0" i="0" kern="1200">
              <a:solidFill>
                <a:schemeClr val="tx1"/>
              </a:solidFill>
              <a:effectLst/>
              <a:latin typeface="Merriweather Regular" panose="02060503050406030704" pitchFamily="18" charset="77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094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yellow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819248C-42BE-9F43-9F46-40D50B305A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226845" cy="1268759"/>
          </a:xfrm>
          <a:prstGeom prst="rect">
            <a:avLst/>
          </a:prstGeom>
        </p:spPr>
      </p:pic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9F183073-10E5-1148-8165-AEA6349E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85375" y="512910"/>
            <a:ext cx="1853435" cy="2160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GB"/>
          </a:p>
        </p:txBody>
      </p:sp>
      <p:sp>
        <p:nvSpPr>
          <p:cNvPr id="31" name="Tijdelijke aanduiding voor tekst 30">
            <a:extLst>
              <a:ext uri="{FF2B5EF4-FFF2-40B4-BE49-F238E27FC236}">
                <a16:creationId xmlns:a16="http://schemas.microsoft.com/office/drawing/2014/main" id="{E6D5F428-993B-6A4C-A7CE-238F44C7C5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75859" y="501834"/>
            <a:ext cx="7008532" cy="227101"/>
          </a:xfrm>
          <a:prstGeom prst="rect">
            <a:avLst/>
          </a:prstGeom>
        </p:spPr>
        <p:txBody>
          <a:bodyPr/>
          <a:lstStyle>
            <a:lvl1pPr algn="ctr">
              <a:defRPr sz="1200" b="0" i="0" u="none" cap="all" spc="50" baseline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Name sub-</a:t>
            </a:r>
            <a:r>
              <a:rPr lang="nl-NL" dirty="0" err="1"/>
              <a:t>sender</a:t>
            </a:r>
            <a:endParaRPr lang="nl-NL" dirty="0"/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09A3404-C322-574D-996D-93CFC2296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5177" y="5800328"/>
            <a:ext cx="5044821" cy="217169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Name </a:t>
            </a:r>
            <a:r>
              <a:rPr lang="nl-NL" dirty="0" err="1"/>
              <a:t>Lastname</a:t>
            </a:r>
            <a:endParaRPr lang="nl-NL" dirty="0"/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D6F025CA-08AA-BB4D-A7AA-3CD26CC85F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75177" y="6017497"/>
            <a:ext cx="5044821" cy="270592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Job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41" name="Titel 1">
            <a:extLst>
              <a:ext uri="{FF2B5EF4-FFF2-40B4-BE49-F238E27FC236}">
                <a16:creationId xmlns:a16="http://schemas.microsoft.com/office/drawing/2014/main" id="{75804E32-4442-4548-B1CA-E4A4F92AB2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291" y="1196750"/>
            <a:ext cx="11374639" cy="4603578"/>
          </a:xfrm>
          <a:prstGeom prst="rect">
            <a:avLst/>
          </a:prstGeom>
        </p:spPr>
        <p:txBody>
          <a:bodyPr anchor="ctr" anchorCtr="0"/>
          <a:lstStyle>
            <a:lvl1pPr algn="ctr">
              <a:defRPr sz="4100" b="0" i="1">
                <a:latin typeface="Merriweather Light" pitchFamily="2" charset="77"/>
              </a:defRPr>
            </a:lvl1pPr>
          </a:lstStyle>
          <a:p>
            <a:r>
              <a:rPr lang="en-GB" dirty="0"/>
              <a:t>Place your attention-grabbing</a:t>
            </a:r>
            <a:br>
              <a:rPr lang="en-GB" dirty="0"/>
            </a:br>
            <a:r>
              <a:rPr lang="en-GB" dirty="0"/>
              <a:t>headline here</a:t>
            </a:r>
          </a:p>
        </p:txBody>
      </p:sp>
    </p:spTree>
    <p:extLst>
      <p:ext uri="{BB962C8B-B14F-4D97-AF65-F5344CB8AC3E}">
        <p14:creationId xmlns:p14="http://schemas.microsoft.com/office/powerpoint/2010/main" val="2234253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11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4998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8" orient="horz" pos="754" userDrawn="1">
          <p15:clr>
            <a:srgbClr val="FBAE40"/>
          </p15:clr>
        </p15:guide>
        <p15:guide id="19" orient="horz" pos="211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creen image + caption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6551" y="368300"/>
            <a:ext cx="11522074" cy="55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/>
              <a:t>Click icon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an</a:t>
            </a:r>
            <a:r>
              <a:rPr lang="nl-NL"/>
              <a:t> image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644E85E-CA6A-F844-A413-BC9479C4FF2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6550" y="5948300"/>
            <a:ext cx="11522075" cy="541399"/>
          </a:xfrm>
          <a:prstGeom prst="rect">
            <a:avLst/>
          </a:prstGeom>
        </p:spPr>
        <p:txBody>
          <a:bodyPr lIns="0" bIns="0" anchor="b" anchorCtr="0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1200" b="0" i="0" smtClean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Itasita</a:t>
            </a:r>
            <a:r>
              <a:rPr lang="nl-NL" dirty="0"/>
              <a:t> </a:t>
            </a:r>
            <a:r>
              <a:rPr lang="nl-NL" dirty="0" err="1"/>
              <a:t>sima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min </a:t>
            </a:r>
            <a:r>
              <a:rPr lang="nl-NL" dirty="0" err="1"/>
              <a:t>evellor</a:t>
            </a:r>
            <a:r>
              <a:rPr lang="nl-NL" dirty="0"/>
              <a:t> </a:t>
            </a:r>
            <a:r>
              <a:rPr lang="nl-NL" dirty="0" err="1"/>
              <a:t>ratum</a:t>
            </a:r>
            <a:r>
              <a:rPr lang="nl-NL" dirty="0"/>
              <a:t> </a:t>
            </a:r>
            <a:r>
              <a:rPr lang="nl-NL" dirty="0" err="1"/>
              <a:t>laciis</a:t>
            </a:r>
            <a:r>
              <a:rPr lang="nl-NL" dirty="0"/>
              <a:t> et </a:t>
            </a:r>
            <a:r>
              <a:rPr lang="nl-NL" dirty="0" err="1"/>
              <a:t>quam</a:t>
            </a:r>
            <a:r>
              <a:rPr lang="nl-NL" dirty="0"/>
              <a:t> </a:t>
            </a:r>
            <a:r>
              <a:rPr lang="nl-NL" dirty="0" err="1"/>
              <a:t>voluptat</a:t>
            </a:r>
            <a:r>
              <a:rPr lang="nl-NL" dirty="0"/>
              <a:t> ut </a:t>
            </a:r>
            <a:r>
              <a:rPr lang="nl-NL" dirty="0" err="1"/>
              <a:t>lanis</a:t>
            </a:r>
            <a:r>
              <a:rPr lang="nl-NL" dirty="0"/>
              <a:t> </a:t>
            </a:r>
            <a:r>
              <a:rPr lang="nl-NL" dirty="0" err="1"/>
              <a:t>nit</a:t>
            </a:r>
            <a:r>
              <a:rPr lang="nl-NL" dirty="0"/>
              <a:t>, </a:t>
            </a:r>
            <a:r>
              <a:rPr lang="nl-NL" dirty="0" err="1"/>
              <a:t>eium</a:t>
            </a:r>
            <a:r>
              <a:rPr lang="nl-NL" dirty="0"/>
              <a:t> </a:t>
            </a:r>
            <a:r>
              <a:rPr lang="nl-NL" dirty="0" err="1"/>
              <a:t>quidus</a:t>
            </a:r>
            <a:r>
              <a:rPr lang="nl-NL" dirty="0"/>
              <a:t>, </a:t>
            </a:r>
            <a:r>
              <a:rPr lang="nl-NL" dirty="0" err="1"/>
              <a:t>quas</a:t>
            </a:r>
            <a:r>
              <a:rPr lang="nl-NL" dirty="0"/>
              <a:t> </a:t>
            </a:r>
            <a:r>
              <a:rPr lang="nl-NL" dirty="0" err="1"/>
              <a:t>nobis</a:t>
            </a:r>
            <a:r>
              <a:rPr lang="nl-NL" dirty="0"/>
              <a:t> </a:t>
            </a:r>
            <a:r>
              <a:rPr lang="nl-NL" dirty="0" err="1"/>
              <a:t>inusam</a:t>
            </a:r>
            <a:r>
              <a:rPr lang="nl-NL" dirty="0"/>
              <a:t> </a:t>
            </a:r>
            <a:r>
              <a:rPr lang="nl-NL" dirty="0" err="1"/>
              <a:t>cuptate</a:t>
            </a:r>
            <a:r>
              <a:rPr lang="nl-NL" dirty="0"/>
              <a:t> </a:t>
            </a:r>
            <a:r>
              <a:rPr lang="nl-NL" dirty="0" err="1"/>
              <a:t>mper</a:t>
            </a:r>
            <a:r>
              <a:rPr lang="nl-NL" dirty="0"/>
              <a:t> </a:t>
            </a:r>
            <a:r>
              <a:rPr lang="nl-NL" dirty="0" err="1"/>
              <a:t>nobit</a:t>
            </a:r>
            <a:r>
              <a:rPr lang="nl-NL" dirty="0"/>
              <a:t> hit </a:t>
            </a:r>
            <a:r>
              <a:rPr lang="nl-NL" dirty="0" err="1"/>
              <a:t>eliquam</a:t>
            </a:r>
            <a:r>
              <a:rPr lang="nl-NL" dirty="0"/>
              <a:t> </a:t>
            </a:r>
            <a:r>
              <a:rPr lang="nl-NL" dirty="0" err="1"/>
              <a:t>cori</a:t>
            </a:r>
            <a:r>
              <a:rPr lang="nl-NL" dirty="0"/>
              <a:t> </a:t>
            </a:r>
            <a:r>
              <a:rPr lang="nl-NL" dirty="0" err="1"/>
              <a:t>voloreicid</a:t>
            </a:r>
            <a:r>
              <a:rPr lang="nl-NL" dirty="0"/>
              <a:t> </a:t>
            </a:r>
            <a:r>
              <a:rPr lang="nl-NL" dirty="0" err="1"/>
              <a:t>mil</a:t>
            </a:r>
            <a:r>
              <a:rPr lang="nl-NL" dirty="0"/>
              <a:t> </a:t>
            </a:r>
            <a:r>
              <a:rPr lang="nl-NL" dirty="0" err="1"/>
              <a:t>minihilis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milit</a:t>
            </a:r>
            <a:r>
              <a:rPr lang="nl-NL" dirty="0"/>
              <a:t> es </a:t>
            </a:r>
            <a:r>
              <a:rPr lang="nl-NL" dirty="0" err="1"/>
              <a:t>sum</a:t>
            </a:r>
            <a:r>
              <a:rPr lang="nl-NL" dirty="0"/>
              <a:t> </a:t>
            </a:r>
            <a:r>
              <a:rPr lang="nl-NL" dirty="0" err="1"/>
              <a:t>eicatet</a:t>
            </a:r>
            <a:r>
              <a:rPr lang="nl-NL" dirty="0"/>
              <a:t> ad mi, </a:t>
            </a:r>
            <a:r>
              <a:rPr lang="nl-NL" dirty="0" err="1"/>
              <a:t>unt</a:t>
            </a:r>
            <a:r>
              <a:rPr lang="nl-NL" dirty="0"/>
              <a:t> </a:t>
            </a:r>
            <a:r>
              <a:rPr lang="nl-NL" dirty="0" err="1"/>
              <a:t>qui</a:t>
            </a:r>
            <a:r>
              <a:rPr lang="nl-NL" dirty="0"/>
              <a:t> </a:t>
            </a:r>
            <a:r>
              <a:rPr lang="nl-NL" dirty="0" err="1"/>
              <a:t>dionseq</a:t>
            </a:r>
            <a:r>
              <a:rPr lang="nl-NL" dirty="0"/>
              <a:t> </a:t>
            </a:r>
            <a:r>
              <a:rPr lang="nl-NL" dirty="0" err="1"/>
              <a:t>uatusae</a:t>
            </a:r>
            <a:r>
              <a:rPr lang="nl-NL" dirty="0"/>
              <a:t> </a:t>
            </a:r>
            <a:r>
              <a:rPr lang="nl-NL" dirty="0" err="1"/>
              <a:t>verferf</a:t>
            </a:r>
            <a:r>
              <a:rPr lang="nl-NL" dirty="0"/>
              <a:t> </a:t>
            </a:r>
            <a:r>
              <a:rPr lang="nl-NL" dirty="0" err="1"/>
              <a:t>erumquunt</a:t>
            </a:r>
            <a:r>
              <a:rPr lang="nl-NL" dirty="0"/>
              <a:t>. &lt; Max. 40 </a:t>
            </a:r>
            <a:r>
              <a:rPr lang="nl-NL" dirty="0" err="1"/>
              <a:t>words</a:t>
            </a:r>
            <a:r>
              <a:rPr lang="nl-NL" dirty="0"/>
              <a:t>&gt; </a:t>
            </a:r>
          </a:p>
        </p:txBody>
      </p:sp>
    </p:spTree>
    <p:extLst>
      <p:ext uri="{BB962C8B-B14F-4D97-AF65-F5344CB8AC3E}">
        <p14:creationId xmlns:p14="http://schemas.microsoft.com/office/powerpoint/2010/main" val="3828969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/ quo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id="{2133EB5A-69B9-1740-8101-0C004BB7D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291" y="1180848"/>
            <a:ext cx="11374640" cy="4726372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00" b="0" i="1">
                <a:latin typeface="Merriweather Light" pitchFamily="2" charset="77"/>
              </a:defRPr>
            </a:lvl1pPr>
          </a:lstStyle>
          <a:p>
            <a:r>
              <a:rPr lang="en-GB" dirty="0"/>
              <a:t>Chapter title or Quote slide.</a:t>
            </a:r>
            <a:br>
              <a:rPr lang="en-GB" dirty="0"/>
            </a:br>
            <a:r>
              <a:rPr lang="en-GB" dirty="0"/>
              <a:t>(Leave Name </a:t>
            </a:r>
            <a:r>
              <a:rPr lang="en-GB" dirty="0" err="1"/>
              <a:t>Lastname</a:t>
            </a:r>
            <a:r>
              <a:rPr lang="en-GB" dirty="0"/>
              <a:t> and Job title</a:t>
            </a:r>
            <a:br>
              <a:rPr lang="en-GB" dirty="0"/>
            </a:br>
            <a:r>
              <a:rPr lang="en-GB" dirty="0"/>
              <a:t>empty in case of chapter slide.)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09A3404-C322-574D-996D-93CFC2296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8225" y="5915171"/>
            <a:ext cx="5038725" cy="217169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Name </a:t>
            </a:r>
            <a:r>
              <a:rPr lang="nl-NL" dirty="0" err="1"/>
              <a:t>Lastname</a:t>
            </a:r>
            <a:endParaRPr lang="nl-NL" dirty="0"/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D6F025CA-08AA-BB4D-A7AA-3CD26CC85F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78225" y="6140291"/>
            <a:ext cx="5038725" cy="270592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Job </a:t>
            </a:r>
            <a:r>
              <a:rPr lang="nl-NL" dirty="0" err="1"/>
              <a:t>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10959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11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4998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/ quote + image righ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id="{2133EB5A-69B9-1740-8101-0C004BB7D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138" y="371475"/>
            <a:ext cx="5580062" cy="432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4100" b="0" i="1" smtClean="0">
                <a:effectLst/>
                <a:latin typeface="Merriweather Light" pitchFamily="2" charset="77"/>
              </a:defRPr>
            </a:lvl1pPr>
          </a:lstStyle>
          <a:p>
            <a:r>
              <a:rPr lang="en-GB" dirty="0"/>
              <a:t>Chapter title or Quote slide. (Leave Name </a:t>
            </a:r>
            <a:r>
              <a:rPr lang="en-GB" dirty="0" err="1"/>
              <a:t>Lastname</a:t>
            </a:r>
            <a:r>
              <a:rPr lang="en-GB" dirty="0"/>
              <a:t> and Job title empty in case of chapter slide.)</a:t>
            </a: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76975" y="368301"/>
            <a:ext cx="5581650" cy="6116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/>
              <a:t>Click icon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an</a:t>
            </a:r>
            <a:r>
              <a:rPr lang="nl-NL"/>
              <a:t> image</a:t>
            </a:r>
          </a:p>
        </p:txBody>
      </p:sp>
      <p:sp>
        <p:nvSpPr>
          <p:cNvPr id="6" name="Tijdelijke aanduiding voor tekst 32">
            <a:extLst>
              <a:ext uri="{FF2B5EF4-FFF2-40B4-BE49-F238E27FC236}">
                <a16:creationId xmlns:a16="http://schemas.microsoft.com/office/drawing/2014/main" id="{8A6E6E10-CABC-FF47-8209-224B9E9C5A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5997445"/>
            <a:ext cx="5580062" cy="217169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Name </a:t>
            </a:r>
            <a:r>
              <a:rPr lang="nl-NL" dirty="0" err="1"/>
              <a:t>Lastname</a:t>
            </a:r>
            <a:endParaRPr lang="nl-NL" dirty="0"/>
          </a:p>
        </p:txBody>
      </p:sp>
      <p:sp>
        <p:nvSpPr>
          <p:cNvPr id="7" name="Tijdelijke aanduiding voor tekst 34">
            <a:extLst>
              <a:ext uri="{FF2B5EF4-FFF2-40B4-BE49-F238E27FC236}">
                <a16:creationId xmlns:a16="http://schemas.microsoft.com/office/drawing/2014/main" id="{79749A39-F36C-EA43-9B19-3B58CEBDFC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6214614"/>
            <a:ext cx="5580062" cy="270592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Job </a:t>
            </a:r>
            <a:r>
              <a:rPr lang="nl-NL" dirty="0" err="1"/>
              <a:t>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17999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/ quote + image lef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id="{2133EB5A-69B9-1740-8101-0C004BB7D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78563" y="371475"/>
            <a:ext cx="5580062" cy="432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4100" b="0" i="1" smtClean="0">
                <a:effectLst/>
                <a:latin typeface="Merriweather Light" pitchFamily="2" charset="77"/>
              </a:defRPr>
            </a:lvl1pPr>
          </a:lstStyle>
          <a:p>
            <a:r>
              <a:rPr lang="en-GB" dirty="0"/>
              <a:t>Chapter title or Quote slide. (Leave Name </a:t>
            </a:r>
            <a:r>
              <a:rPr lang="en-GB" dirty="0" err="1"/>
              <a:t>Lastname</a:t>
            </a:r>
            <a:r>
              <a:rPr lang="en-GB" dirty="0"/>
              <a:t> and Job title empty in case of chapter slide.)</a:t>
            </a: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6550" y="368300"/>
            <a:ext cx="5581650" cy="6088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/>
              <a:t>Click icon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an</a:t>
            </a:r>
            <a:r>
              <a:rPr lang="nl-NL"/>
              <a:t> image</a:t>
            </a:r>
          </a:p>
        </p:txBody>
      </p:sp>
      <p:sp>
        <p:nvSpPr>
          <p:cNvPr id="6" name="Tijdelijke aanduiding voor tekst 32">
            <a:extLst>
              <a:ext uri="{FF2B5EF4-FFF2-40B4-BE49-F238E27FC236}">
                <a16:creationId xmlns:a16="http://schemas.microsoft.com/office/drawing/2014/main" id="{8A6E6E10-CABC-FF47-8209-224B9E9C5A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8563" y="5969310"/>
            <a:ext cx="5580062" cy="217169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Name </a:t>
            </a:r>
            <a:r>
              <a:rPr lang="nl-NL" dirty="0" err="1"/>
              <a:t>Lastname</a:t>
            </a:r>
            <a:endParaRPr lang="nl-NL" dirty="0"/>
          </a:p>
        </p:txBody>
      </p:sp>
      <p:sp>
        <p:nvSpPr>
          <p:cNvPr id="7" name="Tijdelijke aanduiding voor tekst 34">
            <a:extLst>
              <a:ext uri="{FF2B5EF4-FFF2-40B4-BE49-F238E27FC236}">
                <a16:creationId xmlns:a16="http://schemas.microsoft.com/office/drawing/2014/main" id="{79749A39-F36C-EA43-9B19-3B58CEBDFC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8563" y="6186479"/>
            <a:ext cx="5580062" cy="270592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Job </a:t>
            </a:r>
            <a:r>
              <a:rPr lang="nl-NL" dirty="0" err="1"/>
              <a:t>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65480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sclaimer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20C5D57-6775-6546-A52D-BBB107FFAA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9688" y="2439285"/>
            <a:ext cx="6935798" cy="197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45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9" pos="5134" userDrawn="1">
          <p15:clr>
            <a:srgbClr val="FBAE40"/>
          </p15:clr>
        </p15:guide>
        <p15:guide id="20" pos="5043" userDrawn="1">
          <p15:clr>
            <a:srgbClr val="FBAE40"/>
          </p15:clr>
        </p15:guide>
        <p15:guide id="21" orient="horz" pos="377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sclaimer + partner logos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87F847E1-C859-2E44-9D27-7F834608F4E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37821" y="4117423"/>
            <a:ext cx="2438892" cy="1012671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err="1"/>
              <a:t>Place</a:t>
            </a:r>
            <a:r>
              <a:rPr lang="nl-NL"/>
              <a:t> logo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8" name="Tijdelijke aanduiding voor afbeelding 2">
            <a:extLst>
              <a:ext uri="{FF2B5EF4-FFF2-40B4-BE49-F238E27FC236}">
                <a16:creationId xmlns:a16="http://schemas.microsoft.com/office/drawing/2014/main" id="{20C5A405-B822-4547-9A91-BBD9695DE0A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77360" y="4117423"/>
            <a:ext cx="2438892" cy="1012671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err="1"/>
              <a:t>Place</a:t>
            </a:r>
            <a:r>
              <a:rPr lang="nl-NL"/>
              <a:t> logo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9" name="Tijdelijke aanduiding voor afbeelding 2">
            <a:extLst>
              <a:ext uri="{FF2B5EF4-FFF2-40B4-BE49-F238E27FC236}">
                <a16:creationId xmlns:a16="http://schemas.microsoft.com/office/drawing/2014/main" id="{73BB1706-1B20-CC45-ABAF-098B56020CE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404551" y="4117423"/>
            <a:ext cx="2438892" cy="1012671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err="1"/>
              <a:t>Place</a:t>
            </a:r>
            <a:r>
              <a:rPr lang="nl-NL"/>
              <a:t> logo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12" name="Tijdelijke aanduiding voor tekst 34">
            <a:extLst>
              <a:ext uri="{FF2B5EF4-FFF2-40B4-BE49-F238E27FC236}">
                <a16:creationId xmlns:a16="http://schemas.microsoft.com/office/drawing/2014/main" id="{D0592751-CA00-FF4A-BFDE-7B39EE4E494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17519" y="3740461"/>
            <a:ext cx="7560136" cy="27059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noProof="0" dirty="0"/>
              <a:t>Partners</a:t>
            </a:r>
          </a:p>
        </p:txBody>
      </p:sp>
      <p:sp>
        <p:nvSpPr>
          <p:cNvPr id="14" name="Tijdelijke aanduiding voor afbeelding 2">
            <a:extLst>
              <a:ext uri="{FF2B5EF4-FFF2-40B4-BE49-F238E27FC236}">
                <a16:creationId xmlns:a16="http://schemas.microsoft.com/office/drawing/2014/main" id="{AC53C93C-EB79-8241-B6CC-89740473FA0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348607" y="5244036"/>
            <a:ext cx="2438892" cy="1012671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err="1"/>
              <a:t>Place</a:t>
            </a:r>
            <a:r>
              <a:rPr lang="nl-NL"/>
              <a:t> logo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15" name="Tijdelijke aanduiding voor afbeelding 2">
            <a:extLst>
              <a:ext uri="{FF2B5EF4-FFF2-40B4-BE49-F238E27FC236}">
                <a16:creationId xmlns:a16="http://schemas.microsoft.com/office/drawing/2014/main" id="{FA509071-8069-1A4F-B6A4-3D31CB71ABA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877360" y="5244036"/>
            <a:ext cx="2438892" cy="1012671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err="1"/>
              <a:t>Place</a:t>
            </a:r>
            <a:r>
              <a:rPr lang="nl-NL"/>
              <a:t> logo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16" name="Tijdelijke aanduiding voor afbeelding 2">
            <a:extLst>
              <a:ext uri="{FF2B5EF4-FFF2-40B4-BE49-F238E27FC236}">
                <a16:creationId xmlns:a16="http://schemas.microsoft.com/office/drawing/2014/main" id="{84175359-8EA8-794D-BC12-68AFC36BDED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406113" y="5244036"/>
            <a:ext cx="2438892" cy="1012671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err="1"/>
              <a:t>Place</a:t>
            </a:r>
            <a:r>
              <a:rPr lang="nl-NL"/>
              <a:t> logo </a:t>
            </a:r>
            <a:r>
              <a:rPr lang="nl-NL" err="1"/>
              <a:t>here</a:t>
            </a:r>
            <a:endParaRPr lang="nl-NL"/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6E9763FA-FD82-094F-A92E-D2E2327457A8}"/>
              </a:ext>
            </a:extLst>
          </p:cNvPr>
          <p:cNvCxnSpPr>
            <a:cxnSpLocks/>
          </p:cNvCxnSpPr>
          <p:nvPr userDrawn="1"/>
        </p:nvCxnSpPr>
        <p:spPr>
          <a:xfrm>
            <a:off x="2317519" y="4011053"/>
            <a:ext cx="75601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F7EEA9D3-34D3-B94D-A851-38ECCEEF7F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1837" y="1816100"/>
            <a:ext cx="56515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58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9" pos="5134">
          <p15:clr>
            <a:srgbClr val="FBAE40"/>
          </p15:clr>
        </p15:guide>
        <p15:guide id="20" pos="5043">
          <p15:clr>
            <a:srgbClr val="FBAE40"/>
          </p15:clr>
        </p15:guide>
        <p15:guide id="21" orient="horz" pos="377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g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86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34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5043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377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120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7BADFF9-E568-BA49-BE4F-7AB96E59CD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240659" cy="1274191"/>
          </a:xfrm>
          <a:prstGeom prst="rect">
            <a:avLst/>
          </a:prstGeom>
        </p:spPr>
      </p:pic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9F183073-10E5-1148-8165-AEA6349E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85375" y="512910"/>
            <a:ext cx="1853435" cy="2160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GB"/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09A3404-C322-574D-996D-93CFC2296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8214" y="5800328"/>
            <a:ext cx="5038747" cy="199729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Name </a:t>
            </a:r>
            <a:r>
              <a:rPr lang="nl-NL" dirty="0" err="1"/>
              <a:t>Lastname</a:t>
            </a:r>
            <a:endParaRPr lang="nl-NL" dirty="0"/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D6F025CA-08AA-BB4D-A7AA-3CD26CC85F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78225" y="6017497"/>
            <a:ext cx="5038725" cy="270592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Job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D0FC209-A5EA-0147-8CC1-DEEC093C72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291" y="1196750"/>
            <a:ext cx="11374639" cy="4603578"/>
          </a:xfrm>
          <a:prstGeom prst="rect">
            <a:avLst/>
          </a:prstGeom>
        </p:spPr>
        <p:txBody>
          <a:bodyPr anchor="ctr" anchorCtr="0"/>
          <a:lstStyle>
            <a:lvl1pPr algn="ctr">
              <a:defRPr sz="4100" b="0" i="1">
                <a:latin typeface="Merriweather Light" pitchFamily="2" charset="77"/>
              </a:defRPr>
            </a:lvl1pPr>
          </a:lstStyle>
          <a:p>
            <a:r>
              <a:rPr lang="en-GB" dirty="0"/>
              <a:t>Place your attention-grabbing</a:t>
            </a:r>
            <a:br>
              <a:rPr lang="en-GB" dirty="0"/>
            </a:br>
            <a:r>
              <a:rPr lang="en-GB" dirty="0"/>
              <a:t>headline here</a:t>
            </a:r>
          </a:p>
        </p:txBody>
      </p:sp>
      <p:sp>
        <p:nvSpPr>
          <p:cNvPr id="16" name="Tijdelijke aanduiding voor tekst 30">
            <a:extLst>
              <a:ext uri="{FF2B5EF4-FFF2-40B4-BE49-F238E27FC236}">
                <a16:creationId xmlns:a16="http://schemas.microsoft.com/office/drawing/2014/main" id="{18DC5878-969C-0849-B41E-F7CAD75B0E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75859" y="501834"/>
            <a:ext cx="7008532" cy="227101"/>
          </a:xfrm>
          <a:prstGeom prst="rect">
            <a:avLst/>
          </a:prstGeom>
        </p:spPr>
        <p:txBody>
          <a:bodyPr/>
          <a:lstStyle>
            <a:lvl1pPr algn="ctr">
              <a:defRPr sz="1200" b="0" i="0" u="none" cap="all" spc="5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Name sub-</a:t>
            </a:r>
            <a:r>
              <a:rPr lang="nl-NL" dirty="0" err="1"/>
              <a:t>sender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69294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11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4998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white + imag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9F183073-10E5-1148-8165-AEA6349E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71903" y="512910"/>
            <a:ext cx="1866907" cy="2160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GB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2133EB5A-69B9-1740-8101-0C004BB7D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3733" y="1196750"/>
            <a:ext cx="5584468" cy="4603578"/>
          </a:xfrm>
          <a:prstGeom prst="rect">
            <a:avLst/>
          </a:prstGeom>
        </p:spPr>
        <p:txBody>
          <a:bodyPr anchor="ctr" anchorCtr="0"/>
          <a:lstStyle>
            <a:lvl1pPr algn="ctr">
              <a:defRPr sz="4100" b="0" i="1">
                <a:latin typeface="Merriweather Light" pitchFamily="2" charset="77"/>
              </a:defRPr>
            </a:lvl1pPr>
          </a:lstStyle>
          <a:p>
            <a:r>
              <a:rPr lang="en-GB" dirty="0"/>
              <a:t>Place your attention-grabbing headline here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09A3404-C322-574D-996D-93CFC2296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3732" y="6084055"/>
            <a:ext cx="5584468" cy="217169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Name </a:t>
            </a:r>
            <a:r>
              <a:rPr lang="nl-NL" dirty="0" err="1"/>
              <a:t>Lastname</a:t>
            </a:r>
            <a:endParaRPr lang="nl-NL" dirty="0"/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D6F025CA-08AA-BB4D-A7AA-3CD26CC85F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6550" y="6309175"/>
            <a:ext cx="5581650" cy="270592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Job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0899AEA0-D03E-3444-8E81-C754D975C6B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76975" y="1196751"/>
            <a:ext cx="5562600" cy="5292950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/>
              <a:t>Click icon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an</a:t>
            </a:r>
            <a:r>
              <a:rPr lang="nl-NL"/>
              <a:t> image</a:t>
            </a:r>
          </a:p>
        </p:txBody>
      </p:sp>
      <p:sp>
        <p:nvSpPr>
          <p:cNvPr id="13" name="Tijdelijke aanduiding voor tekst 30">
            <a:extLst>
              <a:ext uri="{FF2B5EF4-FFF2-40B4-BE49-F238E27FC236}">
                <a16:creationId xmlns:a16="http://schemas.microsoft.com/office/drawing/2014/main" id="{7D271618-79F1-014C-8317-A706919B0E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81835" y="501834"/>
            <a:ext cx="6996580" cy="227101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 i="0" u="none" cap="all" spc="5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Name sub-</a:t>
            </a:r>
            <a:r>
              <a:rPr lang="nl-NL" dirty="0" err="1"/>
              <a:t>sender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78F8814-A3C8-3D4D-800C-835B328FB7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240659" cy="127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25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8" orient="horz" pos="754" userDrawn="1">
          <p15:clr>
            <a:srgbClr val="FBAE40"/>
          </p15:clr>
        </p15:guide>
        <p15:guide id="19" orient="horz" pos="211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white + image + partner logos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9F183073-10E5-1148-8165-AEA6349E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71903" y="512910"/>
            <a:ext cx="1866907" cy="2160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GB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2133EB5A-69B9-1740-8101-0C004BB7D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3733" y="1196749"/>
            <a:ext cx="6986614" cy="2232237"/>
          </a:xfrm>
          <a:prstGeom prst="rect">
            <a:avLst/>
          </a:prstGeom>
        </p:spPr>
        <p:txBody>
          <a:bodyPr anchor="ctr" anchorCtr="0"/>
          <a:lstStyle>
            <a:lvl1pPr algn="ctr">
              <a:defRPr sz="4100" b="0" i="1">
                <a:latin typeface="Merriweather Light" pitchFamily="2" charset="77"/>
              </a:defRPr>
            </a:lvl1pPr>
          </a:lstStyle>
          <a:p>
            <a:r>
              <a:rPr lang="en-GB" dirty="0"/>
              <a:t>Place your attention-grabbing headline here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09A3404-C322-574D-996D-93CFC2296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3731" y="6084055"/>
            <a:ext cx="7012883" cy="217169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Name </a:t>
            </a:r>
            <a:r>
              <a:rPr lang="nl-NL" dirty="0" err="1"/>
              <a:t>Lastname</a:t>
            </a:r>
            <a:endParaRPr lang="nl-NL" dirty="0"/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D6F025CA-08AA-BB4D-A7AA-3CD26CC85F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6550" y="6309175"/>
            <a:ext cx="7010064" cy="270592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Job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0899AEA0-D03E-3444-8E81-C754D975C6B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645613" y="1196751"/>
            <a:ext cx="4193962" cy="5292950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/>
              <a:t>Click icon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an</a:t>
            </a:r>
            <a:r>
              <a:rPr lang="nl-NL"/>
              <a:t> image</a:t>
            </a:r>
          </a:p>
        </p:txBody>
      </p:sp>
      <p:sp>
        <p:nvSpPr>
          <p:cNvPr id="13" name="Tijdelijke aanduiding voor tekst 30">
            <a:extLst>
              <a:ext uri="{FF2B5EF4-FFF2-40B4-BE49-F238E27FC236}">
                <a16:creationId xmlns:a16="http://schemas.microsoft.com/office/drawing/2014/main" id="{7D271618-79F1-014C-8317-A706919B0E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81835" y="501834"/>
            <a:ext cx="6996580" cy="227101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 i="0" u="none" cap="all" spc="5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Name sub-</a:t>
            </a:r>
            <a:r>
              <a:rPr lang="nl-NL" dirty="0" err="1"/>
              <a:t>sender</a:t>
            </a:r>
            <a:endParaRPr lang="nl-NL" dirty="0"/>
          </a:p>
        </p:txBody>
      </p:sp>
      <p:sp>
        <p:nvSpPr>
          <p:cNvPr id="24" name="Tijdelijke aanduiding voor afbeelding 2">
            <a:extLst>
              <a:ext uri="{FF2B5EF4-FFF2-40B4-BE49-F238E27FC236}">
                <a16:creationId xmlns:a16="http://schemas.microsoft.com/office/drawing/2014/main" id="{96590D88-6BBF-A34E-AAB8-6A3B3F4F8EB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60001" y="3979535"/>
            <a:ext cx="1887234" cy="783612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err="1"/>
              <a:t>Place</a:t>
            </a:r>
            <a:r>
              <a:rPr lang="nl-NL"/>
              <a:t> logo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25" name="Tijdelijke aanduiding voor afbeelding 2">
            <a:extLst>
              <a:ext uri="{FF2B5EF4-FFF2-40B4-BE49-F238E27FC236}">
                <a16:creationId xmlns:a16="http://schemas.microsoft.com/office/drawing/2014/main" id="{9781CBC6-4D2D-9B44-8C61-BA988AC5EA8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915084" y="3979535"/>
            <a:ext cx="1887234" cy="783612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err="1"/>
              <a:t>Place</a:t>
            </a:r>
            <a:r>
              <a:rPr lang="nl-NL"/>
              <a:t> logo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26" name="Tijdelijke aanduiding voor afbeelding 2">
            <a:extLst>
              <a:ext uri="{FF2B5EF4-FFF2-40B4-BE49-F238E27FC236}">
                <a16:creationId xmlns:a16="http://schemas.microsoft.com/office/drawing/2014/main" id="{F3CB498F-9E16-7340-824A-5B69DEB636A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59381" y="3979535"/>
            <a:ext cx="1887234" cy="783612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err="1"/>
              <a:t>Place</a:t>
            </a:r>
            <a:r>
              <a:rPr lang="nl-NL"/>
              <a:t> logo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27" name="Tijdelijke aanduiding voor tekst 34">
            <a:extLst>
              <a:ext uri="{FF2B5EF4-FFF2-40B4-BE49-F238E27FC236}">
                <a16:creationId xmlns:a16="http://schemas.microsoft.com/office/drawing/2014/main" id="{D85BB5FF-F717-044D-8E9C-DCEFD8761E4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8137" y="3602573"/>
            <a:ext cx="5580062" cy="27059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noProof="0" dirty="0"/>
              <a:t>Partners</a:t>
            </a:r>
          </a:p>
        </p:txBody>
      </p:sp>
      <p:sp>
        <p:nvSpPr>
          <p:cNvPr id="28" name="Tijdelijke aanduiding voor afbeelding 2">
            <a:extLst>
              <a:ext uri="{FF2B5EF4-FFF2-40B4-BE49-F238E27FC236}">
                <a16:creationId xmlns:a16="http://schemas.microsoft.com/office/drawing/2014/main" id="{9E39B1AE-9C41-2A43-8322-F2385CDD76E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70787" y="4892702"/>
            <a:ext cx="1887234" cy="783612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err="1"/>
              <a:t>Place</a:t>
            </a:r>
            <a:r>
              <a:rPr lang="nl-NL"/>
              <a:t> logo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29" name="Tijdelijke aanduiding voor afbeelding 2">
            <a:extLst>
              <a:ext uri="{FF2B5EF4-FFF2-40B4-BE49-F238E27FC236}">
                <a16:creationId xmlns:a16="http://schemas.microsoft.com/office/drawing/2014/main" id="{906E6FE3-27E3-F44A-BCCB-0BFB91A7058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915084" y="4892702"/>
            <a:ext cx="1887234" cy="783612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err="1"/>
              <a:t>Place</a:t>
            </a:r>
            <a:r>
              <a:rPr lang="nl-NL"/>
              <a:t> logo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30" name="Tijdelijke aanduiding voor afbeelding 2">
            <a:extLst>
              <a:ext uri="{FF2B5EF4-FFF2-40B4-BE49-F238E27FC236}">
                <a16:creationId xmlns:a16="http://schemas.microsoft.com/office/drawing/2014/main" id="{D4208AEC-A18D-7948-B0D2-36515B5214D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460943" y="4892702"/>
            <a:ext cx="1887234" cy="783612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err="1"/>
              <a:t>Place</a:t>
            </a:r>
            <a:r>
              <a:rPr lang="nl-NL"/>
              <a:t> logo </a:t>
            </a:r>
            <a:r>
              <a:rPr lang="nl-NL" err="1"/>
              <a:t>here</a:t>
            </a:r>
            <a:endParaRPr lang="nl-NL"/>
          </a:p>
        </p:txBody>
      </p: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0E4A6470-CC6A-4740-8821-4CBA8B5017EA}"/>
              </a:ext>
            </a:extLst>
          </p:cNvPr>
          <p:cNvCxnSpPr>
            <a:cxnSpLocks/>
          </p:cNvCxnSpPr>
          <p:nvPr userDrawn="1"/>
        </p:nvCxnSpPr>
        <p:spPr>
          <a:xfrm>
            <a:off x="360000" y="3873165"/>
            <a:ext cx="698661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41DFEBCF-DE1F-8241-84A8-78A5B8837C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240659" cy="127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69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8" orient="horz" pos="754">
          <p15:clr>
            <a:srgbClr val="FBAE40"/>
          </p15:clr>
        </p15:guide>
        <p15:guide id="19" orient="horz" pos="211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onl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1824C1D-4906-3A4A-B5A7-7CF6C4EB7B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17750" y="1196975"/>
            <a:ext cx="7559675" cy="1253617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300" b="0" i="0" smtClean="0">
                <a:effectLst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5E1B5542-E518-FB47-95E8-2B71A026A2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17750" y="2450593"/>
            <a:ext cx="7559675" cy="344331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2200" b="0" i="0" kern="1200" baseline="0" dirty="0" err="1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Molorepudit</a:t>
            </a:r>
            <a:r>
              <a:rPr lang="nl-NL" dirty="0"/>
              <a:t> </a:t>
            </a:r>
            <a:r>
              <a:rPr lang="nl-NL" dirty="0" err="1"/>
              <a:t>ressimus</a:t>
            </a:r>
            <a:r>
              <a:rPr lang="nl-NL" dirty="0"/>
              <a:t> </a:t>
            </a:r>
            <a:r>
              <a:rPr lang="nl-NL" dirty="0" err="1"/>
              <a:t>exeri</a:t>
            </a:r>
            <a:r>
              <a:rPr lang="nl-NL" dirty="0"/>
              <a:t> </a:t>
            </a:r>
            <a:r>
              <a:rPr lang="nl-NL" dirty="0" err="1"/>
              <a:t>nus</a:t>
            </a:r>
            <a:r>
              <a:rPr lang="nl-NL" dirty="0"/>
              <a:t> et </a:t>
            </a:r>
            <a:r>
              <a:rPr lang="nl-NL" dirty="0" err="1"/>
              <a:t>ipienda</a:t>
            </a:r>
            <a:r>
              <a:rPr lang="nl-NL" dirty="0"/>
              <a:t> et </a:t>
            </a:r>
            <a:r>
              <a:rPr lang="nl-NL" dirty="0" err="1"/>
              <a:t>adiantot</a:t>
            </a:r>
            <a:r>
              <a:rPr lang="nl-NL" dirty="0"/>
              <a:t> </a:t>
            </a:r>
            <a:r>
              <a:rPr lang="nl-NL" dirty="0" err="1"/>
              <a:t>Ique</a:t>
            </a:r>
            <a:r>
              <a:rPr lang="nl-NL" dirty="0"/>
              <a:t> </a:t>
            </a:r>
            <a:r>
              <a:rPr lang="nl-NL" dirty="0" err="1"/>
              <a:t>niminti</a:t>
            </a:r>
            <a:r>
              <a:rPr lang="nl-NL" dirty="0"/>
              <a:t> </a:t>
            </a:r>
            <a:r>
              <a:rPr lang="nl-NL" dirty="0" err="1"/>
              <a:t>nonsendaecae</a:t>
            </a:r>
            <a:r>
              <a:rPr lang="nl-NL" dirty="0"/>
              <a:t> </a:t>
            </a:r>
            <a:r>
              <a:rPr lang="nl-NL" dirty="0" err="1"/>
              <a:t>volor</a:t>
            </a:r>
            <a:r>
              <a:rPr lang="nl-NL" dirty="0"/>
              <a:t> a ad et ut </a:t>
            </a:r>
            <a:r>
              <a:rPr lang="nl-NL" dirty="0" err="1"/>
              <a:t>eum</a:t>
            </a:r>
            <a:r>
              <a:rPr lang="nl-NL" dirty="0"/>
              <a:t> se pos mos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ulpa</a:t>
            </a:r>
            <a:r>
              <a:rPr lang="nl-NL" dirty="0"/>
              <a:t> </a:t>
            </a:r>
            <a:r>
              <a:rPr lang="nl-NL" dirty="0" err="1"/>
              <a:t>vitas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quia</a:t>
            </a:r>
            <a:r>
              <a:rPr lang="nl-NL" dirty="0"/>
              <a:t> </a:t>
            </a:r>
            <a:r>
              <a:rPr lang="nl-NL" dirty="0" err="1"/>
              <a:t>doluptio</a:t>
            </a:r>
            <a:r>
              <a:rPr lang="nl-NL" dirty="0"/>
              <a:t> </a:t>
            </a:r>
            <a:r>
              <a:rPr lang="nl-NL" dirty="0" err="1"/>
              <a:t>iduciis</a:t>
            </a:r>
            <a:r>
              <a:rPr lang="nl-NL" dirty="0"/>
              <a:t> </a:t>
            </a:r>
            <a:r>
              <a:rPr lang="nl-NL" dirty="0" err="1"/>
              <a:t>sedis</a:t>
            </a:r>
            <a:r>
              <a:rPr lang="nl-NL" dirty="0"/>
              <a:t> </a:t>
            </a:r>
            <a:r>
              <a:rPr lang="nl-NL" dirty="0" err="1"/>
              <a:t>sitat</a:t>
            </a:r>
            <a:r>
              <a:rPr lang="nl-NL" dirty="0"/>
              <a:t> es </a:t>
            </a:r>
            <a:r>
              <a:rPr lang="nl-NL" dirty="0" err="1"/>
              <a:t>nihition</a:t>
            </a:r>
            <a:r>
              <a:rPr lang="nl-NL" dirty="0"/>
              <a:t> </a:t>
            </a:r>
            <a:r>
              <a:rPr lang="nl-NL" dirty="0" err="1"/>
              <a:t>nonsecturi</a:t>
            </a:r>
            <a:r>
              <a:rPr lang="nl-NL" dirty="0"/>
              <a:t> </a:t>
            </a:r>
            <a:r>
              <a:rPr lang="nl-NL" dirty="0" err="1"/>
              <a:t>officidis</a:t>
            </a:r>
            <a:r>
              <a:rPr lang="nl-NL" dirty="0"/>
              <a:t> ex et que </a:t>
            </a:r>
            <a:r>
              <a:rPr lang="nl-NL" dirty="0" err="1"/>
              <a:t>esecto</a:t>
            </a:r>
            <a:r>
              <a:rPr lang="nl-NL" dirty="0"/>
              <a:t> </a:t>
            </a:r>
            <a:r>
              <a:rPr lang="nl-NL" dirty="0" err="1"/>
              <a:t>dolorumenis</a:t>
            </a:r>
            <a:r>
              <a:rPr lang="nl-NL" dirty="0"/>
              <a:t> </a:t>
            </a:r>
            <a:r>
              <a:rPr lang="nl-NL" dirty="0" err="1"/>
              <a:t>aritat</a:t>
            </a:r>
            <a:r>
              <a:rPr lang="nl-NL" dirty="0"/>
              <a:t> et des </a:t>
            </a:r>
            <a:r>
              <a:rPr lang="nl-NL" dirty="0" err="1"/>
              <a:t>earcit</a:t>
            </a:r>
            <a:r>
              <a:rPr lang="nl-NL" dirty="0"/>
              <a:t>, </a:t>
            </a:r>
            <a:r>
              <a:rPr lang="nl-NL" dirty="0" err="1"/>
              <a:t>ium</a:t>
            </a:r>
            <a:r>
              <a:rPr lang="nl-NL" dirty="0"/>
              <a:t> ad </a:t>
            </a:r>
            <a:r>
              <a:rPr lang="nl-NL" dirty="0" err="1"/>
              <a:t>quam</a:t>
            </a:r>
            <a:r>
              <a:rPr lang="nl-NL" dirty="0"/>
              <a:t> </a:t>
            </a:r>
            <a:r>
              <a:rPr lang="nl-NL" dirty="0" err="1"/>
              <a:t>faccupt</a:t>
            </a:r>
            <a:r>
              <a:rPr lang="nl-NL" dirty="0"/>
              <a:t> </a:t>
            </a:r>
            <a:r>
              <a:rPr lang="nl-NL" dirty="0" err="1"/>
              <a:t>atiature</a:t>
            </a:r>
            <a:r>
              <a:rPr lang="nl-NL" dirty="0"/>
              <a:t>, </a:t>
            </a:r>
            <a:r>
              <a:rPr lang="nl-NL" dirty="0" err="1"/>
              <a:t>qui</a:t>
            </a:r>
            <a:r>
              <a:rPr lang="nl-NL" dirty="0"/>
              <a:t> </a:t>
            </a:r>
            <a:r>
              <a:rPr lang="nl-NL" dirty="0" err="1"/>
              <a:t>officipis</a:t>
            </a:r>
            <a:r>
              <a:rPr lang="nl-NL" dirty="0"/>
              <a:t> </a:t>
            </a:r>
            <a:r>
              <a:rPr lang="nl-NL" dirty="0" err="1"/>
              <a:t>dolupta</a:t>
            </a:r>
            <a:r>
              <a:rPr lang="nl-NL" dirty="0"/>
              <a:t> </a:t>
            </a:r>
            <a:r>
              <a:rPr lang="nl-NL" dirty="0" err="1"/>
              <a:t>spereium</a:t>
            </a:r>
            <a:r>
              <a:rPr lang="nl-NL" dirty="0"/>
              <a:t> </a:t>
            </a:r>
            <a:r>
              <a:rPr lang="nl-NL" dirty="0" err="1"/>
              <a:t>quias</a:t>
            </a:r>
            <a:r>
              <a:rPr lang="nl-NL" dirty="0"/>
              <a:t> </a:t>
            </a:r>
            <a:r>
              <a:rPr lang="nl-NL" dirty="0" err="1"/>
              <a:t>sum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min </a:t>
            </a:r>
            <a:r>
              <a:rPr lang="nl-NL" dirty="0" err="1"/>
              <a:t>prae</a:t>
            </a:r>
            <a:r>
              <a:rPr lang="nl-NL" dirty="0"/>
              <a:t> nam </a:t>
            </a:r>
            <a:r>
              <a:rPr lang="nl-NL" dirty="0" err="1"/>
              <a:t>aut</a:t>
            </a:r>
            <a:r>
              <a:rPr lang="nl-NL" dirty="0"/>
              <a:t> que </a:t>
            </a:r>
            <a:r>
              <a:rPr lang="nl-NL" dirty="0" err="1"/>
              <a:t>nobitatur</a:t>
            </a:r>
            <a:r>
              <a:rPr lang="nl-NL" dirty="0"/>
              <a:t>, </a:t>
            </a:r>
            <a:r>
              <a:rPr lang="nl-NL" dirty="0" err="1"/>
              <a:t>cus</a:t>
            </a:r>
            <a:r>
              <a:rPr lang="nl-NL" dirty="0"/>
              <a:t> </a:t>
            </a:r>
            <a:r>
              <a:rPr lang="nl-NL" dirty="0" err="1"/>
              <a:t>eario</a:t>
            </a:r>
            <a:r>
              <a:rPr lang="nl-NL" dirty="0"/>
              <a:t> </a:t>
            </a:r>
            <a:r>
              <a:rPr lang="nl-NL" dirty="0" err="1"/>
              <a:t>omnihic</a:t>
            </a:r>
            <a:r>
              <a:rPr lang="nl-NL" dirty="0"/>
              <a:t> </a:t>
            </a:r>
            <a:r>
              <a:rPr lang="nl-NL" dirty="0" err="1"/>
              <a:t>aeruptur</a:t>
            </a:r>
            <a:r>
              <a:rPr lang="nl-NL" dirty="0"/>
              <a:t>, </a:t>
            </a:r>
            <a:r>
              <a:rPr lang="nl-NL" dirty="0" err="1"/>
              <a:t>sunt</a:t>
            </a:r>
            <a:r>
              <a:rPr lang="nl-NL" dirty="0"/>
              <a:t> </a:t>
            </a:r>
            <a:r>
              <a:rPr lang="nl-NL" dirty="0" err="1"/>
              <a:t>eruptat</a:t>
            </a:r>
            <a:r>
              <a:rPr lang="nl-NL" dirty="0"/>
              <a:t> </a:t>
            </a:r>
            <a:r>
              <a:rPr lang="nl-NL" dirty="0" err="1"/>
              <a:t>volorep</a:t>
            </a:r>
            <a:r>
              <a:rPr lang="nl-NL" dirty="0"/>
              <a:t>. &lt;Max. 70 </a:t>
            </a:r>
            <a:r>
              <a:rPr lang="nl-NL" dirty="0" err="1"/>
              <a:t>words</a:t>
            </a:r>
            <a:r>
              <a:rPr lang="nl-NL" dirty="0"/>
              <a:t>&gt; </a:t>
            </a:r>
          </a:p>
        </p:txBody>
      </p:sp>
    </p:spTree>
    <p:extLst>
      <p:ext uri="{BB962C8B-B14F-4D97-AF65-F5344CB8AC3E}">
        <p14:creationId xmlns:p14="http://schemas.microsoft.com/office/powerpoint/2010/main" val="3320298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ullets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1824C1D-4906-3A4A-B5A7-7CF6C4EB7B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17750" y="1196975"/>
            <a:ext cx="7559675" cy="1253617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300" b="0" i="0" smtClean="0">
                <a:effectLst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noProof="0" dirty="0" err="1"/>
              <a:t>Title</a:t>
            </a:r>
            <a:endParaRPr lang="nl-NL" noProof="0" dirty="0"/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341AAF1D-0131-0F44-8513-D6B557F800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17750" y="2450593"/>
            <a:ext cx="7559675" cy="3443316"/>
          </a:xfrm>
          <a:prstGeom prst="rect">
            <a:avLst/>
          </a:prstGeom>
        </p:spPr>
        <p:txBody>
          <a:bodyPr/>
          <a:lstStyle>
            <a:lvl1pPr marL="450850" marR="0" indent="-4508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89000" algn="l"/>
                <a:tab pos="1452563" algn="l"/>
              </a:tabLst>
              <a:defRPr lang="nl-NL" sz="2200" b="0" i="0" kern="1200" baseline="0" noProof="0" dirty="0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803275" indent="-309563"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14425" indent="-3111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lang="nl-NL" sz="2200" b="0" i="0" kern="1200" baseline="0" noProof="0" dirty="0" err="1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466850" indent="-3111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 lang="nl-NL" sz="2200" b="0" i="0" kern="1200" baseline="0" noProof="0" dirty="0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33563" indent="-366713"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lang="nl-NL" sz="2200" b="0" i="0" kern="1200" baseline="0" noProof="0" dirty="0" err="1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185988" indent="-352425">
              <a:spcBef>
                <a:spcPts val="600"/>
              </a:spcBef>
              <a:tabLst/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6pPr>
            <a:lvl7pPr marL="2144713" indent="-311150">
              <a:tabLst/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7pPr>
            <a:lvl8pPr marL="2497138" indent="-352425">
              <a:tabLst/>
              <a:defRPr lang="nl-NL" sz="2200" b="0" i="0" kern="1200" baseline="0" noProof="0" dirty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8pPr>
            <a:lvl9pPr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9pPr>
          </a:lstStyle>
          <a:p>
            <a:r>
              <a:rPr lang="nl-NL" noProof="0" dirty="0" err="1"/>
              <a:t>Ressimus</a:t>
            </a:r>
            <a:r>
              <a:rPr lang="nl-NL" noProof="0" dirty="0"/>
              <a:t> </a:t>
            </a:r>
            <a:r>
              <a:rPr lang="nl-NL" noProof="0" dirty="0" err="1"/>
              <a:t>exeri</a:t>
            </a:r>
            <a:r>
              <a:rPr lang="nl-NL" noProof="0" dirty="0"/>
              <a:t> </a:t>
            </a:r>
            <a:r>
              <a:rPr lang="nl-NL" noProof="0" dirty="0" err="1"/>
              <a:t>nus</a:t>
            </a:r>
            <a:r>
              <a:rPr lang="nl-NL" noProof="0" dirty="0"/>
              <a:t> et </a:t>
            </a:r>
            <a:r>
              <a:rPr lang="nl-NL" noProof="0" dirty="0" err="1"/>
              <a:t>ipienda</a:t>
            </a:r>
            <a:r>
              <a:rPr lang="nl-NL" noProof="0" dirty="0"/>
              <a:t> et </a:t>
            </a:r>
            <a:r>
              <a:rPr lang="nl-NL" noProof="0" dirty="0" err="1"/>
              <a:t>adiantot</a:t>
            </a:r>
            <a:r>
              <a:rPr lang="nl-NL" noProof="0" dirty="0"/>
              <a:t> </a:t>
            </a:r>
            <a:r>
              <a:rPr lang="nl-NL" noProof="0" dirty="0" err="1"/>
              <a:t>IqueMolorepudit</a:t>
            </a:r>
            <a:r>
              <a:rPr lang="nl-NL" noProof="0" dirty="0"/>
              <a:t> </a:t>
            </a:r>
            <a:r>
              <a:rPr lang="nl-NL" noProof="0" dirty="0" err="1"/>
              <a:t>niminti</a:t>
            </a:r>
            <a:r>
              <a:rPr lang="nl-NL" noProof="0" dirty="0"/>
              <a:t> </a:t>
            </a:r>
            <a:r>
              <a:rPr lang="nl-NL" noProof="0" dirty="0" err="1"/>
              <a:t>nonsendaecae</a:t>
            </a:r>
            <a:r>
              <a:rPr lang="nl-NL" noProof="0" dirty="0"/>
              <a:t> </a:t>
            </a:r>
            <a:r>
              <a:rPr lang="nl-NL" noProof="0" dirty="0" err="1"/>
              <a:t>volor</a:t>
            </a:r>
            <a:r>
              <a:rPr lang="nl-NL" noProof="0" dirty="0"/>
              <a:t> a ad et ut </a:t>
            </a:r>
            <a:r>
              <a:rPr lang="nl-NL" noProof="0" dirty="0" err="1"/>
              <a:t>eum</a:t>
            </a:r>
            <a:r>
              <a:rPr lang="nl-NL" noProof="0" dirty="0"/>
              <a:t> se pos mos </a:t>
            </a:r>
            <a:r>
              <a:rPr lang="nl-NL" noProof="0" dirty="0" err="1"/>
              <a:t>sed</a:t>
            </a:r>
            <a:r>
              <a:rPr lang="nl-NL" noProof="0" dirty="0"/>
              <a:t> </a:t>
            </a:r>
            <a:r>
              <a:rPr lang="nl-NL" noProof="0" dirty="0" err="1"/>
              <a:t>ulpa</a:t>
            </a:r>
            <a:r>
              <a:rPr lang="nl-NL" noProof="0" dirty="0"/>
              <a:t> </a:t>
            </a:r>
            <a:r>
              <a:rPr lang="nl-NL" noProof="0" dirty="0" err="1"/>
              <a:t>vitas</a:t>
            </a:r>
            <a:r>
              <a:rPr lang="nl-NL" noProof="0" dirty="0"/>
              <a:t> </a:t>
            </a:r>
            <a:r>
              <a:rPr lang="nl-NL" noProof="0" dirty="0" err="1"/>
              <a:t>aut</a:t>
            </a:r>
            <a:r>
              <a:rPr lang="nl-NL" noProof="0" dirty="0"/>
              <a:t> </a:t>
            </a:r>
            <a:r>
              <a:rPr lang="nl-NL" noProof="0" dirty="0" err="1"/>
              <a:t>quia</a:t>
            </a:r>
            <a:r>
              <a:rPr lang="nl-NL" noProof="0" dirty="0"/>
              <a:t> </a:t>
            </a:r>
            <a:r>
              <a:rPr lang="nl-NL" noProof="0" dirty="0" err="1"/>
              <a:t>doluptio</a:t>
            </a:r>
            <a:r>
              <a:rPr lang="nl-NL" noProof="0" dirty="0"/>
              <a:t> </a:t>
            </a:r>
            <a:r>
              <a:rPr lang="nl-NL" noProof="0" dirty="0" err="1"/>
              <a:t>iduciis</a:t>
            </a:r>
            <a:r>
              <a:rPr lang="nl-NL" noProof="0" dirty="0"/>
              <a:t> </a:t>
            </a:r>
            <a:r>
              <a:rPr lang="nl-NL" noProof="0" dirty="0" err="1"/>
              <a:t>sedis</a:t>
            </a:r>
            <a:r>
              <a:rPr lang="nl-NL" noProof="0" dirty="0"/>
              <a:t> </a:t>
            </a:r>
            <a:r>
              <a:rPr lang="nl-NL" noProof="0" dirty="0" err="1"/>
              <a:t>sitat</a:t>
            </a:r>
            <a:endParaRPr lang="nl-NL" noProof="0" dirty="0"/>
          </a:p>
          <a:p>
            <a:pPr lvl="1"/>
            <a:r>
              <a:rPr lang="nl-NL" noProof="0" dirty="0" err="1"/>
              <a:t>L;ajgda;ldgjs</a:t>
            </a:r>
            <a:endParaRPr lang="nl-NL" noProof="0" dirty="0"/>
          </a:p>
          <a:p>
            <a:pPr lvl="2"/>
            <a:r>
              <a:rPr lang="nl-NL" noProof="0" dirty="0" err="1"/>
              <a:t>Lkadghjs;aoigdhsj</a:t>
            </a:r>
            <a:endParaRPr lang="nl-NL" noProof="0" dirty="0"/>
          </a:p>
          <a:p>
            <a:pPr lvl="3"/>
            <a:r>
              <a:rPr lang="nl-NL" noProof="0" dirty="0"/>
              <a:t>;</a:t>
            </a:r>
            <a:r>
              <a:rPr lang="nl-NL" noProof="0" dirty="0" err="1"/>
              <a:t>lasijdf;alkgdjs</a:t>
            </a:r>
            <a:endParaRPr lang="nl-NL" noProof="0" dirty="0"/>
          </a:p>
          <a:p>
            <a:pPr lvl="4"/>
            <a:r>
              <a:rPr lang="nl-NL" noProof="0" dirty="0"/>
              <a:t>;</a:t>
            </a:r>
            <a:r>
              <a:rPr lang="nl-NL" noProof="0" dirty="0" err="1"/>
              <a:t>ladsgjlasdkgj</a:t>
            </a:r>
            <a:endParaRPr lang="nl-NL" noProof="0" dirty="0"/>
          </a:p>
          <a:p>
            <a:pPr lvl="5"/>
            <a:r>
              <a:rPr lang="nl-NL" noProof="0" dirty="0" err="1"/>
              <a:t>A;lgdkj;asldgjk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1403658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left, image righ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97363" y="368301"/>
            <a:ext cx="7561262" cy="6159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/>
              <a:t>Click icon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an</a:t>
            </a:r>
            <a:r>
              <a:rPr lang="nl-NL"/>
              <a:t> image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07AE5D3-2C03-CD49-8B96-489B7649C6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138" y="371475"/>
            <a:ext cx="3635375" cy="108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300" b="0" i="0" smtClean="0">
                <a:effectLst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34EE854C-23EF-BD45-A084-2AE0D43591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7513" y="1664208"/>
            <a:ext cx="3636000" cy="4863201"/>
          </a:xfrm>
          <a:prstGeom prst="rect">
            <a:avLst/>
          </a:prstGeom>
        </p:spPr>
        <p:txBody>
          <a:bodyPr bIns="0" anchor="b" anchorCtr="0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2200" b="0" i="0" kern="1200" baseline="0" dirty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Molorepudit</a:t>
            </a:r>
            <a:r>
              <a:rPr lang="nl-NL" dirty="0"/>
              <a:t> </a:t>
            </a:r>
            <a:r>
              <a:rPr lang="nl-NL" dirty="0" err="1"/>
              <a:t>ressimus</a:t>
            </a:r>
            <a:r>
              <a:rPr lang="nl-NL" dirty="0"/>
              <a:t> </a:t>
            </a:r>
            <a:r>
              <a:rPr lang="nl-NL" dirty="0" err="1"/>
              <a:t>exeri</a:t>
            </a:r>
            <a:r>
              <a:rPr lang="nl-NL" dirty="0"/>
              <a:t> </a:t>
            </a:r>
            <a:r>
              <a:rPr lang="nl-NL" dirty="0" err="1"/>
              <a:t>nus</a:t>
            </a:r>
            <a:r>
              <a:rPr lang="nl-NL" dirty="0"/>
              <a:t> et </a:t>
            </a:r>
            <a:r>
              <a:rPr lang="nl-NL" dirty="0" err="1"/>
              <a:t>ipienda</a:t>
            </a:r>
            <a:r>
              <a:rPr lang="nl-NL" dirty="0"/>
              <a:t> et </a:t>
            </a:r>
            <a:r>
              <a:rPr lang="nl-NL" dirty="0" err="1"/>
              <a:t>adiantot</a:t>
            </a:r>
            <a:r>
              <a:rPr lang="nl-NL" dirty="0"/>
              <a:t> </a:t>
            </a:r>
            <a:r>
              <a:rPr lang="nl-NL" dirty="0" err="1"/>
              <a:t>Ique</a:t>
            </a:r>
            <a:r>
              <a:rPr lang="nl-NL" dirty="0"/>
              <a:t> </a:t>
            </a:r>
            <a:r>
              <a:rPr lang="nl-NL" dirty="0" err="1"/>
              <a:t>niminti</a:t>
            </a:r>
            <a:r>
              <a:rPr lang="nl-NL" dirty="0"/>
              <a:t> </a:t>
            </a:r>
            <a:r>
              <a:rPr lang="nl-NL" dirty="0" err="1"/>
              <a:t>nonsendaecae</a:t>
            </a:r>
            <a:r>
              <a:rPr lang="nl-NL" dirty="0"/>
              <a:t> </a:t>
            </a:r>
            <a:r>
              <a:rPr lang="nl-NL" dirty="0" err="1"/>
              <a:t>volor</a:t>
            </a:r>
            <a:r>
              <a:rPr lang="nl-NL" dirty="0"/>
              <a:t> a ad et ut </a:t>
            </a:r>
            <a:r>
              <a:rPr lang="nl-NL" dirty="0" err="1"/>
              <a:t>eum</a:t>
            </a:r>
            <a:r>
              <a:rPr lang="nl-NL" dirty="0"/>
              <a:t> se pos mos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ulpa</a:t>
            </a:r>
            <a:r>
              <a:rPr lang="nl-NL" dirty="0"/>
              <a:t> </a:t>
            </a:r>
            <a:r>
              <a:rPr lang="nl-NL" dirty="0" err="1"/>
              <a:t>vitas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quia</a:t>
            </a:r>
            <a:r>
              <a:rPr lang="nl-NL" dirty="0"/>
              <a:t> </a:t>
            </a:r>
            <a:r>
              <a:rPr lang="nl-NL" dirty="0" err="1"/>
              <a:t>doluptio</a:t>
            </a:r>
            <a:r>
              <a:rPr lang="nl-NL" dirty="0"/>
              <a:t> </a:t>
            </a:r>
            <a:r>
              <a:rPr lang="nl-NL" dirty="0" err="1"/>
              <a:t>iduciis</a:t>
            </a:r>
            <a:r>
              <a:rPr lang="nl-NL" dirty="0"/>
              <a:t> </a:t>
            </a:r>
            <a:r>
              <a:rPr lang="nl-NL" dirty="0" err="1"/>
              <a:t>sedis</a:t>
            </a:r>
            <a:r>
              <a:rPr lang="nl-NL" dirty="0"/>
              <a:t> </a:t>
            </a:r>
            <a:r>
              <a:rPr lang="nl-NL" dirty="0" err="1"/>
              <a:t>sitat</a:t>
            </a:r>
            <a:r>
              <a:rPr lang="nl-NL" dirty="0"/>
              <a:t> es </a:t>
            </a:r>
            <a:r>
              <a:rPr lang="nl-NL" dirty="0" err="1"/>
              <a:t>nihition</a:t>
            </a:r>
            <a:r>
              <a:rPr lang="nl-NL" dirty="0"/>
              <a:t> </a:t>
            </a:r>
            <a:r>
              <a:rPr lang="nl-NL" dirty="0" err="1"/>
              <a:t>nonsecturi</a:t>
            </a:r>
            <a:r>
              <a:rPr lang="nl-NL" dirty="0"/>
              <a:t> </a:t>
            </a:r>
            <a:r>
              <a:rPr lang="nl-NL" dirty="0" err="1"/>
              <a:t>officidis</a:t>
            </a:r>
            <a:r>
              <a:rPr lang="nl-NL" dirty="0"/>
              <a:t> ex et que </a:t>
            </a:r>
            <a:r>
              <a:rPr lang="nl-NL" dirty="0" err="1"/>
              <a:t>esecto</a:t>
            </a:r>
            <a:r>
              <a:rPr lang="nl-NL" dirty="0"/>
              <a:t> </a:t>
            </a:r>
            <a:r>
              <a:rPr lang="nl-NL" dirty="0" err="1"/>
              <a:t>dolorumenis</a:t>
            </a:r>
            <a:r>
              <a:rPr lang="nl-NL" dirty="0"/>
              <a:t> </a:t>
            </a:r>
            <a:r>
              <a:rPr lang="nl-NL" dirty="0" err="1"/>
              <a:t>aritat</a:t>
            </a:r>
            <a:r>
              <a:rPr lang="nl-NL" dirty="0"/>
              <a:t> et. </a:t>
            </a:r>
            <a:br>
              <a:rPr lang="nl-NL" dirty="0"/>
            </a:br>
            <a:r>
              <a:rPr lang="nl-NL" dirty="0"/>
              <a:t>&lt;Max. 40 </a:t>
            </a:r>
            <a:r>
              <a:rPr lang="nl-NL" dirty="0" err="1"/>
              <a:t>words</a:t>
            </a:r>
            <a:r>
              <a:rPr lang="nl-NL" dirty="0"/>
              <a:t>&gt; </a:t>
            </a:r>
          </a:p>
        </p:txBody>
      </p:sp>
    </p:spTree>
    <p:extLst>
      <p:ext uri="{BB962C8B-B14F-4D97-AF65-F5344CB8AC3E}">
        <p14:creationId xmlns:p14="http://schemas.microsoft.com/office/powerpoint/2010/main" val="1963991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left, text righ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6550" y="371475"/>
            <a:ext cx="7561262" cy="6141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/>
              <a:t>Click icon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an</a:t>
            </a:r>
            <a:r>
              <a:rPr lang="nl-NL"/>
              <a:t> image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219C4ACB-0E7C-2E49-975D-15A9366B7B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41243" y="371475"/>
            <a:ext cx="3616761" cy="108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300" b="0" i="0" smtClean="0">
                <a:effectLst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82AB650-E7FC-9C49-B3D3-F486696077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41242" y="1627632"/>
            <a:ext cx="3617383" cy="4885710"/>
          </a:xfrm>
          <a:prstGeom prst="rect">
            <a:avLst/>
          </a:prstGeom>
        </p:spPr>
        <p:txBody>
          <a:bodyPr bIns="0" anchor="b" anchorCtr="0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tabLst/>
              <a:defRPr lang="nl-NL" sz="2200" b="0" i="0" smtClean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Pos mos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ulpa</a:t>
            </a:r>
            <a:r>
              <a:rPr lang="nl-NL" dirty="0"/>
              <a:t> </a:t>
            </a:r>
            <a:r>
              <a:rPr lang="nl-NL" dirty="0" err="1"/>
              <a:t>vitas</a:t>
            </a:r>
            <a:br>
              <a:rPr lang="nl-NL" dirty="0"/>
            </a:br>
            <a:r>
              <a:rPr lang="nl-NL" dirty="0" err="1"/>
              <a:t>Volor</a:t>
            </a:r>
            <a:r>
              <a:rPr lang="nl-NL" dirty="0"/>
              <a:t> a ad et ut </a:t>
            </a:r>
            <a:r>
              <a:rPr lang="nl-NL" dirty="0" err="1"/>
              <a:t>eum</a:t>
            </a:r>
            <a:r>
              <a:rPr lang="nl-NL" dirty="0"/>
              <a:t> se pos mos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ulpa</a:t>
            </a:r>
            <a:r>
              <a:rPr lang="nl-NL" dirty="0"/>
              <a:t> </a:t>
            </a:r>
            <a:r>
              <a:rPr lang="nl-NL" dirty="0" err="1"/>
              <a:t>vitas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quia</a:t>
            </a:r>
            <a:r>
              <a:rPr lang="nl-NL" dirty="0"/>
              <a:t> </a:t>
            </a:r>
            <a:r>
              <a:rPr lang="nl-NL" dirty="0" err="1"/>
              <a:t>doluptioMolorepudit</a:t>
            </a:r>
            <a:r>
              <a:rPr lang="nl-NL" dirty="0"/>
              <a:t> </a:t>
            </a:r>
            <a:r>
              <a:rPr lang="nl-NL" dirty="0" err="1"/>
              <a:t>ressimus</a:t>
            </a:r>
            <a:r>
              <a:rPr lang="nl-NL" dirty="0"/>
              <a:t> </a:t>
            </a:r>
            <a:r>
              <a:rPr lang="nl-NL" dirty="0" err="1"/>
              <a:t>exeri</a:t>
            </a:r>
            <a:r>
              <a:rPr lang="nl-NL" dirty="0"/>
              <a:t> </a:t>
            </a:r>
            <a:r>
              <a:rPr lang="nl-NL" dirty="0" err="1"/>
              <a:t>nus</a:t>
            </a:r>
            <a:r>
              <a:rPr lang="nl-NL" dirty="0"/>
              <a:t> et </a:t>
            </a:r>
            <a:r>
              <a:rPr lang="nl-NL" dirty="0" err="1"/>
              <a:t>ipiendaMos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ulpa</a:t>
            </a:r>
            <a:r>
              <a:rPr lang="nl-NL" dirty="0"/>
              <a:t> </a:t>
            </a:r>
            <a:r>
              <a:rPr lang="nl-NL" dirty="0" err="1"/>
              <a:t>vitas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quia</a:t>
            </a:r>
            <a:r>
              <a:rPr lang="nl-NL" dirty="0"/>
              <a:t> </a:t>
            </a:r>
            <a:r>
              <a:rPr lang="nl-NL" dirty="0" err="1"/>
              <a:t>doluptio</a:t>
            </a:r>
            <a:r>
              <a:rPr lang="nl-NL" dirty="0"/>
              <a:t> </a:t>
            </a:r>
            <a:r>
              <a:rPr lang="nl-NL" dirty="0" err="1"/>
              <a:t>iduciis</a:t>
            </a:r>
            <a:r>
              <a:rPr lang="nl-NL" dirty="0"/>
              <a:t> </a:t>
            </a:r>
            <a:r>
              <a:rPr lang="nl-NL" dirty="0" err="1"/>
              <a:t>sedis</a:t>
            </a:r>
            <a:r>
              <a:rPr lang="nl-NL" dirty="0"/>
              <a:t> </a:t>
            </a:r>
            <a:r>
              <a:rPr lang="nl-NL" dirty="0" err="1"/>
              <a:t>sitat</a:t>
            </a:r>
            <a:r>
              <a:rPr lang="nl-NL" dirty="0"/>
              <a:t> es </a:t>
            </a:r>
            <a:r>
              <a:rPr lang="nl-NL" dirty="0" err="1"/>
              <a:t>nihition</a:t>
            </a:r>
            <a:r>
              <a:rPr lang="nl-NL" dirty="0"/>
              <a:t> </a:t>
            </a:r>
            <a:r>
              <a:rPr lang="nl-NL" dirty="0" err="1"/>
              <a:t>nonsecturi</a:t>
            </a:r>
            <a:r>
              <a:rPr lang="nl-NL" dirty="0"/>
              <a:t> </a:t>
            </a:r>
            <a:r>
              <a:rPr lang="nl-NL" dirty="0" err="1"/>
              <a:t>officidis</a:t>
            </a:r>
            <a:r>
              <a:rPr lang="nl-NL" dirty="0"/>
              <a:t> ex et que </a:t>
            </a:r>
            <a:r>
              <a:rPr lang="nl-NL" dirty="0" err="1"/>
              <a:t>esect</a:t>
            </a:r>
            <a:r>
              <a:rPr lang="nl-NL" dirty="0"/>
              <a:t>. &lt;Max. 40 </a:t>
            </a:r>
            <a:r>
              <a:rPr lang="nl-NL" dirty="0" err="1"/>
              <a:t>words</a:t>
            </a:r>
            <a:r>
              <a:rPr lang="nl-NL" dirty="0"/>
              <a:t>&gt; </a:t>
            </a:r>
          </a:p>
        </p:txBody>
      </p:sp>
    </p:spTree>
    <p:extLst>
      <p:ext uri="{BB962C8B-B14F-4D97-AF65-F5344CB8AC3E}">
        <p14:creationId xmlns:p14="http://schemas.microsoft.com/office/powerpoint/2010/main" val="3429024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creen imag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6551" y="368300"/>
            <a:ext cx="11522074" cy="612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/>
              <a:t>Click icon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an</a:t>
            </a:r>
            <a:r>
              <a:rPr lang="nl-NL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1664076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6">
            <a:extLst>
              <a:ext uri="{FF2B5EF4-FFF2-40B4-BE49-F238E27FC236}">
                <a16:creationId xmlns:a16="http://schemas.microsoft.com/office/drawing/2014/main" id="{E304C26B-44CC-FECB-1918-242B89E84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1923" y="630932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Merriweather Regular" panose="02060503050406030704" pitchFamily="18" charset="77"/>
              </a:defRPr>
            </a:lvl1pPr>
          </a:lstStyle>
          <a:p>
            <a:fld id="{697381A9-0C9E-4D3A-A28B-AC4E168A57BC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59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720" r:id="rId4"/>
    <p:sldLayoutId id="2147483694" r:id="rId5"/>
    <p:sldLayoutId id="2147483717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19" r:id="rId15"/>
    <p:sldLayoutId id="2147483703" r:id="rId16"/>
    <p:sldLayoutId id="2147483721" r:id="rId17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100" b="0" i="0" kern="1200">
          <a:solidFill>
            <a:schemeClr val="tx1"/>
          </a:solidFill>
          <a:latin typeface="Merriweather Regular" panose="02060503050406030704" pitchFamily="18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None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None/>
        <a:defRPr sz="1600" b="1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270000" indent="-270000" algn="l" defTabSz="914400" rtl="0" eaLnBrk="1" latinLnBrk="0" hangingPunct="1">
        <a:lnSpc>
          <a:spcPct val="110000"/>
        </a:lnSpc>
        <a:spcBef>
          <a:spcPts val="2100"/>
        </a:spcBef>
        <a:buFont typeface="Verdana" pitchFamily="34" charset="0"/>
        <a:buChar char="•"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270000" indent="-270000" algn="l" defTabSz="914400" rtl="0" eaLnBrk="1" latinLnBrk="0" hangingPunct="1">
        <a:lnSpc>
          <a:spcPct val="110000"/>
        </a:lnSpc>
        <a:spcBef>
          <a:spcPts val="2100"/>
        </a:spcBef>
        <a:buFont typeface="Verdana" pitchFamily="34" charset="0"/>
        <a:buChar char="•"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810000" indent="-270000" algn="l" defTabSz="914400" rtl="0" eaLnBrk="1" latinLnBrk="0" hangingPunct="1">
        <a:lnSpc>
          <a:spcPct val="110000"/>
        </a:lnSpc>
        <a:spcBef>
          <a:spcPts val="0"/>
        </a:spcBef>
        <a:buFont typeface="Verdana" pitchFamily="34" charset="0"/>
        <a:buChar char="–"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hyperlink" Target="https://youtube.com/clip/UgkxVJAaHl6R6_K_AOM2DX1jQE0vSFVXWnyF?si=O8rKXGUMFNHEW927" TargetMode="External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tiff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leolousberg@gmail.com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4" Type="http://schemas.openxmlformats.org/officeDocument/2006/relationships/hyperlink" Target="mailto:l.a.j.Lousberg@uu.nl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4DB64B3-E50D-4E48-8A2B-AEF0530538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75176" y="5832788"/>
            <a:ext cx="5044821" cy="692555"/>
          </a:xfrm>
        </p:spPr>
        <p:txBody>
          <a:bodyPr/>
          <a:lstStyle/>
          <a:p>
            <a:r>
              <a:rPr lang="nl-NL" sz="1600" dirty="0"/>
              <a:t>Leo Lousberg</a:t>
            </a:r>
          </a:p>
          <a:p>
            <a:r>
              <a:rPr lang="nl-NL" sz="1600" dirty="0"/>
              <a:t>ICON, Universiteit Utrecht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DC10616-FA6C-AB4C-8F84-7696C7142C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i="0" dirty="0">
                <a:effectLst/>
                <a:latin typeface="+mn-lt"/>
              </a:rPr>
              <a:t>Signaaltonen:</a:t>
            </a:r>
            <a:br>
              <a:rPr lang="nl-NL" b="1" i="0" dirty="0">
                <a:latin typeface="+mn-lt"/>
              </a:rPr>
            </a:br>
            <a:r>
              <a:rPr lang="nl-NL" b="1" i="0" dirty="0">
                <a:effectLst/>
                <a:latin typeface="+mn-lt"/>
              </a:rPr>
              <a:t>Communiceren met Muzikale Afwijkingen</a:t>
            </a:r>
            <a:br>
              <a:rPr lang="nl-NL" b="1" i="0" dirty="0">
                <a:effectLst/>
                <a:latin typeface="+mn-lt"/>
              </a:rPr>
            </a:br>
            <a:br>
              <a:rPr lang="nl-NL" i="0" dirty="0">
                <a:effectLst/>
                <a:latin typeface="+mn-lt"/>
              </a:rPr>
            </a:br>
            <a:r>
              <a:rPr lang="nl-NL" sz="2800" b="1" i="0" dirty="0">
                <a:effectLst/>
                <a:latin typeface="+mn-lt"/>
              </a:rPr>
              <a:t>Radboud van Utrecht (c. 910) en </a:t>
            </a:r>
            <a:br>
              <a:rPr lang="nl-NL" sz="2800" b="1" i="0" dirty="0">
                <a:effectLst/>
                <a:latin typeface="+mn-lt"/>
              </a:rPr>
            </a:br>
            <a:br>
              <a:rPr lang="nl-NL" sz="2800" b="1" i="0" dirty="0">
                <a:effectLst/>
                <a:latin typeface="+mn-lt"/>
              </a:rPr>
            </a:br>
            <a:r>
              <a:rPr lang="nl-NL" sz="2800" b="1" i="0" dirty="0">
                <a:effectLst/>
                <a:latin typeface="+mn-lt"/>
              </a:rPr>
              <a:t>Hildegard </a:t>
            </a:r>
            <a:r>
              <a:rPr lang="nl-NL" sz="2800" b="1" i="0" dirty="0" err="1">
                <a:effectLst/>
                <a:latin typeface="+mn-lt"/>
              </a:rPr>
              <a:t>von</a:t>
            </a:r>
            <a:r>
              <a:rPr lang="nl-NL" sz="2800" b="1" i="0" dirty="0">
                <a:effectLst/>
                <a:latin typeface="+mn-lt"/>
              </a:rPr>
              <a:t> Bingen (c. 1150) </a:t>
            </a:r>
            <a:br>
              <a:rPr lang="en-GB" i="0" dirty="0">
                <a:effectLst/>
                <a:latin typeface="+mn-lt"/>
              </a:rPr>
            </a:br>
            <a:endParaRPr lang="nl-NL" i="0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D928B5-DDF7-5BCA-2A64-CAF7F18F1477}"/>
              </a:ext>
            </a:extLst>
          </p:cNvPr>
          <p:cNvSpPr txBox="1"/>
          <p:nvPr/>
        </p:nvSpPr>
        <p:spPr>
          <a:xfrm>
            <a:off x="1057027" y="919172"/>
            <a:ext cx="519962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ICON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Instituut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voor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Cultuurwetenschappelijk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Onderzoek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68348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CF7E5-28CE-E3AD-C728-E055C8F9B6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arde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tekst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GB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gebeurtenissen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GB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harde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GB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neumen</a:t>
            </a:r>
            <a:b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</a:br>
            <a:endParaRPr lang="en-GB" sz="2000" b="0" i="0" dirty="0">
              <a:effectLst/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“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Verklank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plotselinge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opgewonden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teksten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met </a:t>
            </a:r>
            <a:r>
              <a:rPr lang="en-GB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betrekking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tot </a:t>
            </a:r>
            <a:r>
              <a:rPr lang="en-GB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emoties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gebeurtenissen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en-GB" sz="2000" b="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affectuum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sz="2000" b="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eventuum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] met </a:t>
            </a:r>
            <a:r>
              <a:rPr lang="en-GB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vervormde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GB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disruptieve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en-GB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deformatis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  <a:r>
              <a:rPr lang="en-GB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neumen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b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jdelijke aanduiding voor dianummer 6">
            <a:extLst>
              <a:ext uri="{FF2B5EF4-FFF2-40B4-BE49-F238E27FC236}">
                <a16:creationId xmlns:a16="http://schemas.microsoft.com/office/drawing/2014/main" id="{8D917F92-D7EF-6399-B72C-C3DD74207AD9}"/>
              </a:ext>
            </a:extLst>
          </p:cNvPr>
          <p:cNvSpPr txBox="1">
            <a:spLocks/>
          </p:cNvSpPr>
          <p:nvPr/>
        </p:nvSpPr>
        <p:spPr>
          <a:xfrm>
            <a:off x="9121923" y="630932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lvl="0">
              <a:defRPr lang="nl-NL"/>
            </a:defPPr>
            <a:lvl1pPr marL="0" lvl="1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n-ea"/>
                <a:cs typeface="+mn-cs"/>
              </a:defRPr>
            </a:lvl1pPr>
            <a:lvl2pPr marL="4572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7381A9-0C9E-4D3A-A28B-AC4E168A57BC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879FD6D-8DEC-FDFB-3479-9851D57738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2400" b="0" i="1" dirty="0">
                <a:effectLst/>
                <a:latin typeface="__fkGroteskNeue_598ab8"/>
              </a:rPr>
              <a:t>Musica </a:t>
            </a:r>
            <a:r>
              <a:rPr lang="en-GB" sz="2400" b="0" i="1" dirty="0" err="1">
                <a:effectLst/>
                <a:latin typeface="__fkGroteskNeue_598ab8"/>
              </a:rPr>
              <a:t>Enchiriadis</a:t>
            </a:r>
            <a:r>
              <a:rPr lang="en-GB" sz="2400" b="0" i="0" dirty="0">
                <a:effectLst/>
                <a:latin typeface="__fkGroteskNeue_598ab8"/>
              </a:rPr>
              <a:t>: </a:t>
            </a:r>
            <a:r>
              <a:rPr lang="en-GB" sz="2400" b="0" i="0" dirty="0" err="1">
                <a:effectLst/>
                <a:latin typeface="__fkGroteskNeue_598ab8"/>
              </a:rPr>
              <a:t>Retorica</a:t>
            </a:r>
            <a:r>
              <a:rPr lang="en-GB" sz="2400" b="0" i="0" dirty="0">
                <a:effectLst/>
                <a:latin typeface="__fkGroteskNeue_598ab8"/>
              </a:rPr>
              <a:t> </a:t>
            </a:r>
            <a:r>
              <a:rPr lang="en-GB" sz="2400" b="0" i="0" dirty="0" err="1">
                <a:effectLst/>
                <a:latin typeface="__fkGroteskNeue_598ab8"/>
              </a:rPr>
              <a:t>en</a:t>
            </a:r>
            <a:r>
              <a:rPr lang="en-GB" sz="2400" b="0" i="0" dirty="0">
                <a:effectLst/>
                <a:latin typeface="__fkGroteskNeue_598ab8"/>
              </a:rPr>
              <a:t> </a:t>
            </a:r>
            <a:r>
              <a:rPr lang="en-GB" sz="2400" dirty="0" err="1">
                <a:latin typeface="__fkGroteskNeue_598ab8"/>
              </a:rPr>
              <a:t>n</a:t>
            </a:r>
            <a:r>
              <a:rPr lang="en-GB" sz="2400" b="0" i="0" dirty="0" err="1">
                <a:effectLst/>
                <a:latin typeface="__fkGroteskNeue_598ab8"/>
              </a:rPr>
              <a:t>eumen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150036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CF7E5-28CE-E3AD-C728-E055C8F9B6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sz="2000" b="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Vitia</a:t>
            </a:r>
            <a:r>
              <a:rPr lang="en-GB" sz="20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000" b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gecodeerde</a:t>
            </a:r>
            <a:r>
              <a:rPr lang="en-GB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afwijkingen</a:t>
            </a:r>
            <a:r>
              <a:rPr lang="en-GB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van de norm</a:t>
            </a:r>
          </a:p>
          <a:p>
            <a:pPr lvl="1"/>
            <a:r>
              <a:rPr lang="en-GB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sz="2000" b="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arbarismus</a:t>
            </a:r>
            <a:endParaRPr lang="en-GB" sz="2000" b="0" i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soloecismus</a:t>
            </a:r>
            <a:br>
              <a:rPr lang="en-GB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Vitium</a:t>
            </a:r>
            <a:r>
              <a:rPr lang="en-GB" sz="2000" i="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GB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rhetoricus</a:t>
            </a:r>
            <a:r>
              <a:rPr lang="en-GB" sz="20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mits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devotionis</a:t>
            </a:r>
            <a:r>
              <a:rPr lang="en-GB" sz="20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causa</a:t>
            </a:r>
            <a:br>
              <a:rPr lang="en-GB" sz="20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b="0" i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Vitium</a:t>
            </a: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GB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Ornamentatio</a:t>
            </a: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persoonlijk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initiatief</a:t>
            </a: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: ad libitum</a:t>
            </a:r>
            <a:b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b="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Vitium</a:t>
            </a:r>
            <a:r>
              <a:rPr lang="en-GB" sz="20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GB" sz="2000" b="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Signaaltoon</a:t>
            </a:r>
            <a:b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jdelijke aanduiding voor dianummer 6">
            <a:extLst>
              <a:ext uri="{FF2B5EF4-FFF2-40B4-BE49-F238E27FC236}">
                <a16:creationId xmlns:a16="http://schemas.microsoft.com/office/drawing/2014/main" id="{8D917F92-D7EF-6399-B72C-C3DD74207AD9}"/>
              </a:ext>
            </a:extLst>
          </p:cNvPr>
          <p:cNvSpPr txBox="1">
            <a:spLocks/>
          </p:cNvSpPr>
          <p:nvPr/>
        </p:nvSpPr>
        <p:spPr>
          <a:xfrm>
            <a:off x="9121923" y="630932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lvl="0">
              <a:defRPr lang="nl-NL"/>
            </a:defPPr>
            <a:lvl1pPr marL="0" lvl="1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n-ea"/>
                <a:cs typeface="+mn-cs"/>
              </a:defRPr>
            </a:lvl1pPr>
            <a:lvl2pPr marL="4572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7381A9-0C9E-4D3A-A28B-AC4E168A57BC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879FD6D-8DEC-FDFB-3479-9851D57738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2400" b="0" i="1" dirty="0">
                <a:effectLst/>
                <a:latin typeface="__fkGroteskNeue_598ab8"/>
              </a:rPr>
              <a:t>Musica </a:t>
            </a:r>
            <a:r>
              <a:rPr lang="en-GB" sz="2400" b="0" i="1" dirty="0" err="1">
                <a:effectLst/>
                <a:latin typeface="__fkGroteskNeue_598ab8"/>
              </a:rPr>
              <a:t>Enchiriadis</a:t>
            </a:r>
            <a:r>
              <a:rPr lang="en-GB" sz="2400" b="0" i="0" dirty="0">
                <a:effectLst/>
                <a:latin typeface="__fkGroteskNeue_598ab8"/>
              </a:rPr>
              <a:t>: </a:t>
            </a:r>
            <a:r>
              <a:rPr lang="en-GB" sz="2400" b="0" i="1" dirty="0" err="1">
                <a:effectLst/>
                <a:latin typeface="__fkGroteskNeue_598ab8"/>
              </a:rPr>
              <a:t>Vitia</a:t>
            </a:r>
            <a:endParaRPr lang="en-GB" sz="2400" i="1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C3C5BB44-0545-0D75-2DF4-A7D9CBF4311F}"/>
              </a:ext>
            </a:extLst>
          </p:cNvPr>
          <p:cNvSpPr/>
          <p:nvPr/>
        </p:nvSpPr>
        <p:spPr>
          <a:xfrm>
            <a:off x="9121923" y="2450591"/>
            <a:ext cx="432048" cy="3210433"/>
          </a:xfrm>
          <a:prstGeom prst="righ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B63F2F-A5EC-8A4B-4DC4-5F3F2E7DAE4A}"/>
              </a:ext>
            </a:extLst>
          </p:cNvPr>
          <p:cNvSpPr txBox="1"/>
          <p:nvPr/>
        </p:nvSpPr>
        <p:spPr>
          <a:xfrm>
            <a:off x="10058027" y="3547218"/>
            <a:ext cx="190879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400" dirty="0" err="1"/>
              <a:t>virtus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130173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AE87F-B8B3-1078-9A56-B71C48AFB8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2400" dirty="0" err="1"/>
              <a:t>Conclusie</a:t>
            </a:r>
            <a:r>
              <a:rPr lang="en-GB" sz="2400" dirty="0"/>
              <a:t>: Twee </a:t>
            </a:r>
            <a:r>
              <a:rPr lang="en-GB" sz="2400" dirty="0" err="1"/>
              <a:t>Systemen</a:t>
            </a:r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CF7E5-28CE-E3AD-C728-E055C8F9B6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Intrinsiek</a:t>
            </a:r>
            <a:r>
              <a:rPr lang="en-GB" sz="1900" b="1" dirty="0">
                <a:latin typeface="Arial" panose="020B0604020202020204" pitchFamily="34" charset="0"/>
                <a:cs typeface="Arial" panose="020B0604020202020204" pitchFamily="34" charset="0"/>
              </a:rPr>
              <a:t> schema</a:t>
            </a: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900" dirty="0" err="1">
                <a:latin typeface="Arial" panose="020B0604020202020204" pitchFamily="34" charset="0"/>
                <a:cs typeface="Arial" panose="020B0604020202020204" pitchFamily="34" charset="0"/>
              </a:rPr>
              <a:t>melodie</a:t>
            </a: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900" dirty="0" err="1">
                <a:latin typeface="Arial" panose="020B0604020202020204" pitchFamily="34" charset="0"/>
                <a:cs typeface="Arial" panose="020B0604020202020204" pitchFamily="34" charset="0"/>
              </a:rPr>
              <a:t>komt</a:t>
            </a: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900" dirty="0" err="1">
                <a:latin typeface="Arial" panose="020B0604020202020204" pitchFamily="34" charset="0"/>
                <a:cs typeface="Arial" panose="020B0604020202020204" pitchFamily="34" charset="0"/>
              </a:rPr>
              <a:t>voort</a:t>
            </a: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900" dirty="0" err="1">
                <a:latin typeface="Arial" panose="020B0604020202020204" pitchFamily="34" charset="0"/>
                <a:cs typeface="Arial" panose="020B0604020202020204" pitchFamily="34" charset="0"/>
              </a:rPr>
              <a:t>uit</a:t>
            </a: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900" dirty="0" err="1">
                <a:latin typeface="Arial" panose="020B0604020202020204" pitchFamily="34" charset="0"/>
                <a:cs typeface="Arial" panose="020B0604020202020204" pitchFamily="34" charset="0"/>
              </a:rPr>
              <a:t>kosmologische</a:t>
            </a: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900" dirty="0" err="1">
                <a:latin typeface="Arial" panose="020B0604020202020204" pitchFamily="34" charset="0"/>
                <a:cs typeface="Arial" panose="020B0604020202020204" pitchFamily="34" charset="0"/>
              </a:rPr>
              <a:t>harmonische</a:t>
            </a: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 principes: </a:t>
            </a:r>
            <a:r>
              <a:rPr lang="en-GB" sz="1900" dirty="0" err="1"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 schema van </a:t>
            </a:r>
            <a:r>
              <a:rPr lang="en-GB" sz="1900" dirty="0" err="1">
                <a:latin typeface="Arial" panose="020B0604020202020204" pitchFamily="34" charset="0"/>
                <a:cs typeface="Arial" panose="020B0604020202020204" pitchFamily="34" charset="0"/>
              </a:rPr>
              <a:t>conventies</a:t>
            </a: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 over </a:t>
            </a:r>
            <a:r>
              <a:rPr lang="en-GB" sz="1900" dirty="0" err="1">
                <a:latin typeface="Arial" panose="020B0604020202020204" pitchFamily="34" charset="0"/>
                <a:cs typeface="Arial" panose="020B0604020202020204" pitchFamily="34" charset="0"/>
              </a:rPr>
              <a:t>melodische</a:t>
            </a: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900" dirty="0" err="1">
                <a:latin typeface="Arial" panose="020B0604020202020204" pitchFamily="34" charset="0"/>
                <a:cs typeface="Arial" panose="020B0604020202020204" pitchFamily="34" charset="0"/>
              </a:rPr>
              <a:t>formules</a:t>
            </a: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 met </a:t>
            </a:r>
            <a:r>
              <a:rPr lang="en-GB" sz="1900" dirty="0" err="1">
                <a:latin typeface="Arial" panose="020B0604020202020204" pitchFamily="34" charset="0"/>
                <a:cs typeface="Arial" panose="020B0604020202020204" pitchFamily="34" charset="0"/>
              </a:rPr>
              <a:t>toonhoogten</a:t>
            </a: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900" dirty="0" err="1">
                <a:latin typeface="Arial" panose="020B0604020202020204" pitchFamily="34" charset="0"/>
                <a:cs typeface="Arial" panose="020B0604020202020204" pitchFamily="34" charset="0"/>
              </a:rPr>
              <a:t>toonduur</a:t>
            </a: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900" dirty="0" err="1">
                <a:latin typeface="Arial" panose="020B0604020202020204" pitchFamily="34" charset="0"/>
                <a:cs typeface="Arial" panose="020B0604020202020204" pitchFamily="34" charset="0"/>
              </a:rPr>
              <a:t>dynamische</a:t>
            </a: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900" dirty="0" err="1">
                <a:latin typeface="Arial" panose="020B0604020202020204" pitchFamily="34" charset="0"/>
                <a:cs typeface="Arial" panose="020B0604020202020204" pitchFamily="34" charset="0"/>
              </a:rPr>
              <a:t>accenten</a:t>
            </a:r>
            <a:b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Extrinsiek</a:t>
            </a:r>
            <a:r>
              <a:rPr lang="en-GB" sz="1900" b="1" dirty="0">
                <a:latin typeface="Arial" panose="020B0604020202020204" pitchFamily="34" charset="0"/>
                <a:cs typeface="Arial" panose="020B0604020202020204" pitchFamily="34" charset="0"/>
              </a:rPr>
              <a:t> schema: </a:t>
            </a:r>
          </a:p>
          <a:p>
            <a:pPr lvl="1"/>
            <a:r>
              <a:rPr lang="en-GB" sz="1900" dirty="0" err="1">
                <a:latin typeface="Arial" panose="020B0604020202020204" pitchFamily="34" charset="0"/>
                <a:cs typeface="Arial" panose="020B0604020202020204" pitchFamily="34" charset="0"/>
              </a:rPr>
              <a:t>Interruptie</a:t>
            </a: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900" dirty="0" err="1">
                <a:latin typeface="Arial" panose="020B0604020202020204" pitchFamily="34" charset="0"/>
                <a:cs typeface="Arial" panose="020B0604020202020204" pitchFamily="34" charset="0"/>
              </a:rPr>
              <a:t>geautoriseerde</a:t>
            </a: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900" i="1" dirty="0" err="1">
                <a:latin typeface="Arial" panose="020B0604020202020204" pitchFamily="34" charset="0"/>
                <a:cs typeface="Arial" panose="020B0604020202020204" pitchFamily="34" charset="0"/>
              </a:rPr>
              <a:t>vitia</a:t>
            </a:r>
            <a:endParaRPr lang="en-GB" sz="19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1900" i="1" dirty="0" err="1">
                <a:latin typeface="Arial" panose="020B0604020202020204" pitchFamily="34" charset="0"/>
                <a:cs typeface="Arial" panose="020B0604020202020204" pitchFamily="34" charset="0"/>
              </a:rPr>
              <a:t>Devotionis</a:t>
            </a:r>
            <a:r>
              <a:rPr lang="en-GB" sz="1900" i="1" dirty="0">
                <a:latin typeface="Arial" panose="020B0604020202020204" pitchFamily="34" charset="0"/>
                <a:cs typeface="Arial" panose="020B0604020202020204" pitchFamily="34" charset="0"/>
              </a:rPr>
              <a:t> causa</a:t>
            </a: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900" dirty="0" err="1">
                <a:latin typeface="Arial" panose="020B0604020202020204" pitchFamily="34" charset="0"/>
                <a:cs typeface="Arial" panose="020B0604020202020204" pitchFamily="34" charset="0"/>
              </a:rPr>
              <a:t>vanuit</a:t>
            </a: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1900" dirty="0" err="1">
                <a:latin typeface="Arial" panose="020B0604020202020204" pitchFamily="34" charset="0"/>
                <a:cs typeface="Arial" panose="020B0604020202020204" pitchFamily="34" charset="0"/>
              </a:rPr>
              <a:t>tekst</a:t>
            </a: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19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jdelijke aanduiding voor dianummer 6">
            <a:extLst>
              <a:ext uri="{FF2B5EF4-FFF2-40B4-BE49-F238E27FC236}">
                <a16:creationId xmlns:a16="http://schemas.microsoft.com/office/drawing/2014/main" id="{8D917F92-D7EF-6399-B72C-C3DD74207AD9}"/>
              </a:ext>
            </a:extLst>
          </p:cNvPr>
          <p:cNvSpPr txBox="1">
            <a:spLocks/>
          </p:cNvSpPr>
          <p:nvPr/>
        </p:nvSpPr>
        <p:spPr>
          <a:xfrm>
            <a:off x="9121923" y="630932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lvl="0">
              <a:defRPr lang="nl-NL"/>
            </a:defPPr>
            <a:lvl1pPr marL="0" lvl="1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n-ea"/>
                <a:cs typeface="+mn-cs"/>
              </a:defRPr>
            </a:lvl1pPr>
            <a:lvl2pPr marL="4572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7381A9-0C9E-4D3A-A28B-AC4E168A57BC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58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AE87F-B8B3-1078-9A56-B71C48AFB8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Signaaltonen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 err="1"/>
              <a:t>Gecodeerde</a:t>
            </a:r>
            <a:r>
              <a:rPr lang="en-GB" dirty="0"/>
              <a:t> </a:t>
            </a:r>
            <a:r>
              <a:rPr lang="en-GB" dirty="0" err="1"/>
              <a:t>Melodische</a:t>
            </a:r>
            <a:r>
              <a:rPr lang="en-GB" dirty="0"/>
              <a:t> </a:t>
            </a:r>
            <a:r>
              <a:rPr lang="en-GB" dirty="0" err="1"/>
              <a:t>Interrupties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CF7E5-28CE-E3AD-C728-E055C8F9B6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Interruptieve codes in gregoriaanse melodische formules </a:t>
            </a:r>
          </a:p>
          <a:p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Retorische triggers: </a:t>
            </a:r>
            <a:r>
              <a:rPr lang="nl-NL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affectus</a:t>
            </a:r>
            <a:r>
              <a:rPr lang="nl-NL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nl-NL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eventus</a:t>
            </a:r>
            <a:b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nl-NL" sz="2000" i="1" dirty="0">
                <a:latin typeface="Arial" panose="020B0604020202020204" pitchFamily="34" charset="0"/>
                <a:cs typeface="Arial" panose="020B0604020202020204" pitchFamily="34" charset="0"/>
              </a:rPr>
              <a:t>Ad </a:t>
            </a:r>
            <a:r>
              <a:rPr lang="nl-NL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libitum</a:t>
            </a:r>
            <a:endParaRPr lang="nl-NL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In gregoriaanse,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oud-romeinse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en byzantijnse tradities</a:t>
            </a:r>
          </a:p>
          <a:p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In honderden manuscripten, duizenden signaaltonen</a:t>
            </a:r>
            <a:b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jdelijke aanduiding voor dianummer 6">
            <a:extLst>
              <a:ext uri="{FF2B5EF4-FFF2-40B4-BE49-F238E27FC236}">
                <a16:creationId xmlns:a16="http://schemas.microsoft.com/office/drawing/2014/main" id="{8D917F92-D7EF-6399-B72C-C3DD74207AD9}"/>
              </a:ext>
            </a:extLst>
          </p:cNvPr>
          <p:cNvSpPr txBox="1">
            <a:spLocks/>
          </p:cNvSpPr>
          <p:nvPr/>
        </p:nvSpPr>
        <p:spPr>
          <a:xfrm>
            <a:off x="9121923" y="630932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lvl="0">
              <a:defRPr lang="nl-NL"/>
            </a:defPPr>
            <a:lvl1pPr marL="0" lvl="1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n-ea"/>
                <a:cs typeface="+mn-cs"/>
              </a:defRPr>
            </a:lvl1pPr>
            <a:lvl2pPr marL="4572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7381A9-0C9E-4D3A-A28B-AC4E168A57BC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300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AE87F-B8B3-1078-9A56-B71C48AFB8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Deel</a:t>
            </a:r>
            <a:r>
              <a:rPr lang="en-GB" dirty="0"/>
              <a:t> 2: </a:t>
            </a:r>
            <a:r>
              <a:rPr lang="en-GB" dirty="0" err="1"/>
              <a:t>Praktisch</a:t>
            </a:r>
            <a:r>
              <a:rPr lang="en-GB" dirty="0"/>
              <a:t> </a:t>
            </a:r>
            <a:r>
              <a:rPr lang="en-GB" dirty="0" err="1"/>
              <a:t>onderzoek</a:t>
            </a:r>
            <a:br>
              <a:rPr lang="en-GB" dirty="0"/>
            </a:br>
            <a:r>
              <a:rPr lang="en-GB" dirty="0" err="1"/>
              <a:t>Muzikale</a:t>
            </a:r>
            <a:r>
              <a:rPr lang="en-GB" dirty="0"/>
              <a:t> </a:t>
            </a:r>
            <a:r>
              <a:rPr lang="en-GB" dirty="0" err="1"/>
              <a:t>koppelingen</a:t>
            </a:r>
            <a:r>
              <a:rPr lang="en-GB" dirty="0"/>
              <a:t> in de </a:t>
            </a:r>
            <a:r>
              <a:rPr lang="en-GB" dirty="0" err="1"/>
              <a:t>praktijk</a:t>
            </a:r>
            <a:endParaRPr lang="en-GB" dirty="0"/>
          </a:p>
        </p:txBody>
      </p:sp>
      <p:sp>
        <p:nvSpPr>
          <p:cNvPr id="4" name="Tijdelijke aanduiding voor dianummer 6">
            <a:extLst>
              <a:ext uri="{FF2B5EF4-FFF2-40B4-BE49-F238E27FC236}">
                <a16:creationId xmlns:a16="http://schemas.microsoft.com/office/drawing/2014/main" id="{8D917F92-D7EF-6399-B72C-C3DD74207AD9}"/>
              </a:ext>
            </a:extLst>
          </p:cNvPr>
          <p:cNvSpPr txBox="1">
            <a:spLocks/>
          </p:cNvSpPr>
          <p:nvPr/>
        </p:nvSpPr>
        <p:spPr>
          <a:xfrm>
            <a:off x="9121923" y="630932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lvl="0">
              <a:defRPr lang="nl-NL"/>
            </a:defPPr>
            <a:lvl1pPr marL="0" lvl="1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n-ea"/>
                <a:cs typeface="+mn-cs"/>
              </a:defRPr>
            </a:lvl1pPr>
            <a:lvl2pPr marL="4572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7381A9-0C9E-4D3A-A28B-AC4E168A57BC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561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DE80A-19B3-9030-8EAC-69C04101E04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GB" dirty="0">
                <a:hlinkClick r:id="rId5" tooltip="TED"/>
              </a:rPr>
              <a:t>TED</a:t>
            </a:r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EC86E32-D7B8-6AAC-C9F7-A30D6905C55E}"/>
              </a:ext>
            </a:extLst>
          </p:cNvPr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6_G37CZBMAAAAlAAAAZAAAAA0AAAAAkAAAAEgAAACQAAAASAAAAAAAAAAAAAAAAAAAAAEAAABQAAAAAAAAAAAA4D8AAAAAAADgPwAAAAAAAOA/AAAAAAAA4D8AAAAAAADgPwAAAAAAAOA/AAAAAAAA4D8AAAAAAADgPwAAAAAAAOA/AAAAAAAA4D8CAAAAjAAAAAAAAAAAAAAA/80A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Z2d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80ABf///wEAAAAAAAAAAAAAAAAAAAAAAAAAAAAAAAAAAAAAAAAAAAAAAAJ/f38A2dnZA8zMzADAwP8Af39/AAAAAAAAAAAAAAAAAAAAAAAAAAAAIQAAABgAAAAUAAAAQg4AAF0HAADDPAAAEw8AABAAAAAmAAAACAAAAAAAAAAAAAAAMAAAABQAAAAAAAAAAAD//wAAAQAAAP//AAABAA=="/>
              </a:ext>
            </a:extLst>
          </p:cNvSpPr>
          <p:nvPr>
            <p:ph type="ctrTitle"/>
          </p:nvPr>
        </p:nvSpPr>
        <p:spPr>
          <a:xfrm>
            <a:off x="2098242" y="483235"/>
            <a:ext cx="7559675" cy="1253490"/>
          </a:xfrm>
        </p:spPr>
        <p:txBody>
          <a:bodyPr/>
          <a:lstStyle/>
          <a:p>
            <a:pPr algn="ctr">
              <a:defRPr lang="nl-nl"/>
            </a:pPr>
            <a:r>
              <a:rPr lang="nl-NL" dirty="0" err="1"/>
              <a:t>Interruptions</a:t>
            </a:r>
            <a:r>
              <a:rPr lang="nl-NL" dirty="0"/>
              <a:t> of </a:t>
            </a:r>
            <a:br>
              <a:rPr lang="nl-NL" dirty="0"/>
            </a:br>
            <a:r>
              <a:rPr lang="nl-NL" dirty="0" err="1"/>
              <a:t>formulaic</a:t>
            </a:r>
            <a:r>
              <a:rPr lang="nl-NL" dirty="0"/>
              <a:t> musical </a:t>
            </a:r>
            <a:r>
              <a:rPr lang="nl-NL" dirty="0" err="1"/>
              <a:t>expectations</a:t>
            </a:r>
            <a:br>
              <a:rPr lang="nl-NL" dirty="0"/>
            </a:b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48B5F4-E357-E5BA-9A36-FEDDEBB64DA6}"/>
              </a:ext>
            </a:extLst>
          </p:cNvPr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6_G37CZBMAAAAlAAAAZAAAAE0AAAAAAAAAAAAAAAAAAAAAAAAAAAAAAAAAAAAAAAAAAAEAAABQAAAAAAAAAAAA4D8AAAAAAADgPwAAAAAAAOA/AAAAAAAA4D8AAAAAAADgPwAAAAAAAOA/AAAAAAAA4D8AAAAAAADgPwAAAAAAAOA/AAAAAAAA4D8CAAAAjAAAAAAAAAAAAAAA/80A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Z2d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80ABf///wEAAAAAAAAAAAAAAAAAAAAAAAAAAAAAAAAAAAAAAAAAAAAAAAB/f38A2dnZA8zMzADAwP8Af39/AAAAAAAAAAAAAAAAAAAAAAAAAAAAIQAAABgAAAAUAAAAhRsAAA8oAACRLQAAwykAABAgAAAmAAAACAAAAP//////////MAAAABQAAAAAAAAAAAD//wAAAQAAAP//AAABAA=="/>
              </a:ext>
            </a:extLst>
          </p:cNvSpPr>
          <p:nvPr/>
        </p:nvSpPr>
        <p:spPr>
          <a:xfrm>
            <a:off x="3195637" y="6309541"/>
            <a:ext cx="5257347" cy="2768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0" rIns="0" bIns="0" numCol="1" spcCol="215900" anchor="t"/>
          <a:lstStyle/>
          <a:p>
            <a:pPr lvl="1" algn="ctr">
              <a:defRPr lang="nl-nl"/>
            </a:pPr>
            <a:r>
              <a:rPr lang="en-GB" cap="none"/>
              <a:t>La </a:t>
            </a:r>
            <a:r>
              <a:rPr lang="en-GB" cap="none" err="1"/>
              <a:t>Formule</a:t>
            </a:r>
            <a:r>
              <a:rPr lang="en-GB" cap="none"/>
              <a:t> </a:t>
            </a:r>
            <a:r>
              <a:rPr lang="en-GB" cap="none" err="1"/>
              <a:t>Médievale</a:t>
            </a:r>
            <a:r>
              <a:rPr lang="en-GB" cap="none"/>
              <a:t>, Troyes June 18-20, 2024</a:t>
            </a:r>
            <a:endParaRPr lang="en-gb" cap="none"/>
          </a:p>
        </p:txBody>
      </p:sp>
      <p:pic>
        <p:nvPicPr>
          <p:cNvPr id="5" name="Clip.mp4">
            <a:hlinkClick r:id="" action="ppaction://media"/>
            <a:extLst>
              <a:ext uri="{FF2B5EF4-FFF2-40B4-BE49-F238E27FC236}">
                <a16:creationId xmlns:a16="http://schemas.microsoft.com/office/drawing/2014/main" id="{7B671D6B-3626-B3E1-8A94-8AF03E4ED4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7169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A186FB-CBD4-CA16-1B87-0534CA7A9362}"/>
              </a:ext>
            </a:extLst>
          </p:cNvPr>
          <p:cNvSpPr txBox="1"/>
          <p:nvPr/>
        </p:nvSpPr>
        <p:spPr>
          <a:xfrm>
            <a:off x="2086106" y="756037"/>
            <a:ext cx="802296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i="1" dirty="0">
                <a:solidFill>
                  <a:schemeClr val="bg1"/>
                </a:solidFill>
                <a:effectLst/>
              </a:rPr>
              <a:t>Het Schema van </a:t>
            </a:r>
            <a:r>
              <a:rPr lang="en-GB" sz="3200" b="1" i="1" dirty="0" err="1">
                <a:solidFill>
                  <a:schemeClr val="bg1"/>
                </a:solidFill>
                <a:effectLst/>
              </a:rPr>
              <a:t>Onderbroken</a:t>
            </a:r>
            <a:r>
              <a:rPr lang="en-GB" sz="3200" b="1" i="1" dirty="0">
                <a:solidFill>
                  <a:schemeClr val="bg1"/>
                </a:solidFill>
                <a:effectLst/>
              </a:rPr>
              <a:t> </a:t>
            </a:r>
            <a:r>
              <a:rPr lang="en-GB" sz="3200" b="1" i="1" dirty="0" err="1">
                <a:solidFill>
                  <a:schemeClr val="bg1"/>
                </a:solidFill>
                <a:effectLst/>
              </a:rPr>
              <a:t>Verwachtingen</a:t>
            </a:r>
            <a:r>
              <a:rPr lang="en-GB" sz="3200" b="1" i="1" dirty="0">
                <a:solidFill>
                  <a:schemeClr val="bg1"/>
                </a:solidFill>
                <a:effectLst/>
              </a:rPr>
              <a:t>:</a:t>
            </a:r>
            <a:br>
              <a:rPr lang="en-GB" sz="3200" b="1" i="1" dirty="0">
                <a:solidFill>
                  <a:schemeClr val="bg1"/>
                </a:solidFill>
                <a:effectLst/>
              </a:rPr>
            </a:br>
            <a:endParaRPr lang="en-GB" sz="3200" b="1" i="1" dirty="0">
              <a:solidFill>
                <a:schemeClr val="bg1"/>
              </a:solidFill>
              <a:effectLst/>
            </a:endParaRPr>
          </a:p>
          <a:p>
            <a:pPr algn="ctr"/>
            <a:r>
              <a:rPr lang="en-GB" sz="3200" b="1" i="1" dirty="0" err="1">
                <a:solidFill>
                  <a:schemeClr val="bg1"/>
                </a:solidFill>
                <a:effectLst/>
              </a:rPr>
              <a:t>Neuropsychologie</a:t>
            </a:r>
            <a:r>
              <a:rPr lang="en-GB" sz="3200" b="1" i="1" dirty="0">
                <a:solidFill>
                  <a:schemeClr val="bg1"/>
                </a:solidFill>
                <a:effectLst/>
              </a:rPr>
              <a:t> </a:t>
            </a:r>
            <a:r>
              <a:rPr lang="en-GB" sz="3200" b="1" i="1" dirty="0" err="1">
                <a:solidFill>
                  <a:schemeClr val="bg1"/>
                </a:solidFill>
                <a:effectLst/>
              </a:rPr>
              <a:t>en</a:t>
            </a:r>
            <a:r>
              <a:rPr lang="en-GB" sz="3200" b="1" i="1" dirty="0">
                <a:solidFill>
                  <a:schemeClr val="bg1"/>
                </a:solidFill>
                <a:effectLst/>
              </a:rPr>
              <a:t> </a:t>
            </a:r>
            <a:r>
              <a:rPr lang="en-GB" sz="3200" b="1" i="1" dirty="0" err="1">
                <a:solidFill>
                  <a:schemeClr val="bg1"/>
                </a:solidFill>
                <a:effectLst/>
              </a:rPr>
              <a:t>Signaaltonen</a:t>
            </a:r>
            <a:endParaRPr lang="en-GB" sz="3200" b="1" dirty="0">
              <a:solidFill>
                <a:schemeClr val="bg1"/>
              </a:solidFill>
            </a:endParaRPr>
          </a:p>
          <a:p>
            <a:pPr algn="ctr"/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94244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19629D-5E39-6575-BD4A-2BF08B754702}"/>
              </a:ext>
            </a:extLst>
          </p:cNvPr>
          <p:cNvSpPr txBox="1"/>
          <p:nvPr/>
        </p:nvSpPr>
        <p:spPr>
          <a:xfrm>
            <a:off x="6817667" y="3284984"/>
            <a:ext cx="527605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400" b="0" i="0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Signaaltoon</a:t>
            </a:r>
            <a:r>
              <a:rPr lang="en-GB" sz="24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GB" sz="2400" b="0" i="0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prosodisch</a:t>
            </a:r>
            <a:r>
              <a:rPr lang="en-GB" sz="24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accent</a:t>
            </a:r>
            <a:br>
              <a:rPr lang="en-GB" sz="24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4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GB" sz="2400" b="0" i="0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symbool</a:t>
            </a:r>
            <a:r>
              <a:rPr lang="en-GB" sz="24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2400" b="0" i="0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klankcombinatie</a:t>
            </a:r>
            <a:r>
              <a:rPr lang="en-GB" sz="24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24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met </a:t>
            </a:r>
            <a:r>
              <a:rPr lang="en-GB" sz="2400" b="0" i="0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semantische</a:t>
            </a:r>
            <a:r>
              <a:rPr lang="en-GB" sz="24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0" i="0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implicaties</a:t>
            </a:r>
            <a:endParaRPr lang="en-GB" sz="2400" dirty="0">
              <a:solidFill>
                <a:srgbClr val="13343B"/>
              </a:solidFill>
              <a:highlight>
                <a:srgbClr val="FCFCF9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C6309F4-4D90-0E61-1DE7-F1070951D2FD}"/>
              </a:ext>
            </a:extLst>
          </p:cNvPr>
          <p:cNvSpPr txBox="1">
            <a:spLocks/>
          </p:cNvSpPr>
          <p:nvPr/>
        </p:nvSpPr>
        <p:spPr>
          <a:xfrm>
            <a:off x="2297113" y="998181"/>
            <a:ext cx="8460357" cy="1047487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300" b="0" i="0" kern="120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sz="2400" dirty="0"/>
              <a:t>         </a:t>
            </a:r>
            <a:r>
              <a:rPr lang="en-GB" sz="2400" dirty="0" err="1"/>
              <a:t>Vraagteken</a:t>
            </a:r>
            <a:r>
              <a:rPr lang="en-GB" sz="2400" dirty="0"/>
              <a:t> =                                  </a:t>
            </a:r>
            <a:r>
              <a:rPr lang="en-GB" sz="2400" dirty="0" err="1"/>
              <a:t>Vraagteken</a:t>
            </a:r>
            <a:r>
              <a:rPr lang="en-GB" sz="2400" dirty="0"/>
              <a:t> = </a:t>
            </a:r>
            <a:br>
              <a:rPr lang="en-GB" sz="2400" dirty="0"/>
            </a:br>
            <a:r>
              <a:rPr lang="en-GB" sz="2400" dirty="0"/>
              <a:t>      </a:t>
            </a:r>
            <a:r>
              <a:rPr lang="en-GB" sz="2400" dirty="0" err="1"/>
              <a:t>Prosodisch</a:t>
            </a:r>
            <a:r>
              <a:rPr lang="en-GB" sz="2400" dirty="0"/>
              <a:t> Accent                             </a:t>
            </a:r>
            <a:r>
              <a:rPr lang="en-GB" sz="2400" dirty="0" err="1"/>
              <a:t>Signaaltoon</a:t>
            </a:r>
            <a:endParaRPr lang="en-GB" sz="2400" dirty="0"/>
          </a:p>
          <a:p>
            <a:pPr lvl="0"/>
            <a:endParaRPr lang="en-GB" sz="2400" dirty="0"/>
          </a:p>
          <a:p>
            <a:pPr lvl="0"/>
            <a:endParaRPr lang="en-GB" sz="2400" dirty="0"/>
          </a:p>
          <a:p>
            <a:pPr lvl="0"/>
            <a:r>
              <a:rPr lang="en-GB" sz="2400" dirty="0"/>
              <a:t>                                                          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4" name="Tijdelijke aanduiding voor dianummer 6">
            <a:extLst>
              <a:ext uri="{FF2B5EF4-FFF2-40B4-BE49-F238E27FC236}">
                <a16:creationId xmlns:a16="http://schemas.microsoft.com/office/drawing/2014/main" id="{C6BF49D8-0CD3-3533-F4EE-63ED7F711411}"/>
              </a:ext>
            </a:extLst>
          </p:cNvPr>
          <p:cNvSpPr txBox="1">
            <a:spLocks/>
          </p:cNvSpPr>
          <p:nvPr/>
        </p:nvSpPr>
        <p:spPr>
          <a:xfrm>
            <a:off x="9121923" y="630932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lvl="0">
              <a:defRPr lang="nl-NL"/>
            </a:defPPr>
            <a:lvl1pPr marL="0" lvl="1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n-ea"/>
                <a:cs typeface="+mn-cs"/>
              </a:defRPr>
            </a:lvl1pPr>
            <a:lvl2pPr marL="4572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7381A9-0C9E-4D3A-A28B-AC4E168A57BC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70B1DBF-6815-F5A1-A2BE-60129B2A57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97113" y="2410029"/>
            <a:ext cx="3678238" cy="3465034"/>
          </a:xfrm>
        </p:spPr>
        <p:txBody>
          <a:bodyPr/>
          <a:lstStyle/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Indexicaal symbool &amp; geluid </a:t>
            </a:r>
            <a:b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Interruptieve code</a:t>
            </a:r>
            <a:br>
              <a:rPr lang="nl-NL" sz="2000" u="sng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Die vraagstelling signaleert</a:t>
            </a:r>
            <a:endParaRPr lang="nl-NL" sz="20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Verwachte reactie: “Antwoord!”</a:t>
            </a:r>
          </a:p>
          <a:p>
            <a:pPr marL="0" indent="0">
              <a:buNone/>
            </a:pP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0131D3-E602-FF77-E558-20DA0BE32135}"/>
              </a:ext>
            </a:extLst>
          </p:cNvPr>
          <p:cNvSpPr/>
          <p:nvPr/>
        </p:nvSpPr>
        <p:spPr>
          <a:xfrm>
            <a:off x="2297113" y="5124370"/>
            <a:ext cx="3656458" cy="707886"/>
          </a:xfrm>
          <a:prstGeom prst="rect">
            <a:avLst/>
          </a:prstGeom>
          <a:solidFill>
            <a:schemeClr val="accent1">
              <a:alpha val="26319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2475C49-B33A-57DA-57CB-869505A20501}"/>
              </a:ext>
            </a:extLst>
          </p:cNvPr>
          <p:cNvCxnSpPr>
            <a:cxnSpLocks/>
          </p:cNvCxnSpPr>
          <p:nvPr/>
        </p:nvCxnSpPr>
        <p:spPr>
          <a:xfrm>
            <a:off x="6529635" y="548680"/>
            <a:ext cx="0" cy="57606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8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F340CCE-898E-C6A3-35D4-1671FBB88D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97113" y="2410029"/>
            <a:ext cx="4304530" cy="3449790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Prosodisch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accent in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gesproken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tekst</a:t>
            </a:r>
            <a:b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Signaal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vragende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wijs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Europese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talen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één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melodische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modulatie</a:t>
            </a:r>
            <a:b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Algemene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boodschap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Dit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vraag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geen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constatering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1BB18-772B-507A-D1E4-AB770A907701}"/>
              </a:ext>
            </a:extLst>
          </p:cNvPr>
          <p:cNvSpPr txBox="1"/>
          <p:nvPr/>
        </p:nvSpPr>
        <p:spPr>
          <a:xfrm>
            <a:off x="3575004" y="1951706"/>
            <a:ext cx="174874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en-GB" dirty="0"/>
              <a:t>GESPROKEN TEKST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7E5042-7573-A6D0-E005-08BA5D9EB877}"/>
              </a:ext>
            </a:extLst>
          </p:cNvPr>
          <p:cNvSpPr txBox="1"/>
          <p:nvPr/>
        </p:nvSpPr>
        <p:spPr>
          <a:xfrm>
            <a:off x="8123196" y="1951707"/>
            <a:ext cx="1682064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en-GB" dirty="0"/>
              <a:t>GEZONGEN TEKST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210271-48B9-ADF6-39C9-5AAA002595DD}"/>
              </a:ext>
            </a:extLst>
          </p:cNvPr>
          <p:cNvSpPr txBox="1"/>
          <p:nvPr/>
        </p:nvSpPr>
        <p:spPr>
          <a:xfrm>
            <a:off x="3163554" y="6129790"/>
            <a:ext cx="701454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en-GB" sz="2400" dirty="0" err="1"/>
              <a:t>Prosodische</a:t>
            </a:r>
            <a:r>
              <a:rPr lang="en-GB" sz="2400" dirty="0"/>
              <a:t> </a:t>
            </a:r>
            <a:r>
              <a:rPr lang="en-GB" sz="2400" dirty="0" err="1"/>
              <a:t>accenten</a:t>
            </a:r>
            <a:r>
              <a:rPr lang="en-GB" sz="2400" dirty="0"/>
              <a:t> </a:t>
            </a:r>
            <a:r>
              <a:rPr lang="en-GB" sz="2400" dirty="0" err="1"/>
              <a:t>geven</a:t>
            </a:r>
            <a:r>
              <a:rPr lang="en-GB" sz="2400" dirty="0"/>
              <a:t> </a:t>
            </a:r>
            <a:r>
              <a:rPr lang="en-GB" sz="2400" dirty="0" err="1"/>
              <a:t>alleen</a:t>
            </a:r>
            <a:r>
              <a:rPr lang="en-GB" sz="2400" dirty="0"/>
              <a:t> </a:t>
            </a:r>
            <a:r>
              <a:rPr lang="en-GB" sz="2400" dirty="0" err="1"/>
              <a:t>algemene</a:t>
            </a:r>
            <a:r>
              <a:rPr lang="en-GB" sz="2400" dirty="0"/>
              <a:t> </a:t>
            </a:r>
            <a:r>
              <a:rPr lang="en-GB" sz="2400" dirty="0" err="1"/>
              <a:t>instructies</a:t>
            </a:r>
            <a:endParaRPr lang="en-GB" sz="2400" dirty="0"/>
          </a:p>
        </p:txBody>
      </p:sp>
      <p:sp>
        <p:nvSpPr>
          <p:cNvPr id="3" name="Tijdelijke aanduiding voor dianummer 6">
            <a:extLst>
              <a:ext uri="{FF2B5EF4-FFF2-40B4-BE49-F238E27FC236}">
                <a16:creationId xmlns:a16="http://schemas.microsoft.com/office/drawing/2014/main" id="{7DBE7923-BC61-0455-1F53-00C0487FAA2E}"/>
              </a:ext>
            </a:extLst>
          </p:cNvPr>
          <p:cNvSpPr txBox="1">
            <a:spLocks/>
          </p:cNvSpPr>
          <p:nvPr/>
        </p:nvSpPr>
        <p:spPr>
          <a:xfrm>
            <a:off x="9031621" y="6314456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lvl="0">
              <a:defRPr lang="nl-NL"/>
            </a:defPPr>
            <a:lvl1pPr marL="0" lvl="1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n-ea"/>
                <a:cs typeface="+mn-cs"/>
              </a:defRPr>
            </a:lvl1pPr>
            <a:lvl2pPr marL="4572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7381A9-0C9E-4D3A-A28B-AC4E168A57BC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6EF77B-439E-C862-D68B-9D60B52115B2}"/>
              </a:ext>
            </a:extLst>
          </p:cNvPr>
          <p:cNvSpPr txBox="1">
            <a:spLocks/>
          </p:cNvSpPr>
          <p:nvPr/>
        </p:nvSpPr>
        <p:spPr>
          <a:xfrm>
            <a:off x="2297113" y="998181"/>
            <a:ext cx="8460357" cy="733147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300" b="0" i="0" kern="120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Het </a:t>
            </a:r>
            <a:r>
              <a:rPr lang="en-GB" dirty="0" err="1"/>
              <a:t>Vraagteken</a:t>
            </a:r>
            <a:r>
              <a:rPr lang="en-GB" dirty="0"/>
              <a:t>                                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Prosodisch</a:t>
            </a:r>
            <a:r>
              <a:rPr lang="en-GB" dirty="0"/>
              <a:t> Accent  </a:t>
            </a:r>
          </a:p>
          <a:p>
            <a:pPr lvl="0"/>
            <a:r>
              <a:rPr lang="en-GB" dirty="0"/>
              <a:t>is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Prosodisch</a:t>
            </a:r>
            <a:r>
              <a:rPr lang="en-GB" dirty="0"/>
              <a:t> Accent                  is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Signaaltoon</a:t>
            </a:r>
            <a:r>
              <a:rPr lang="en-GB" dirty="0"/>
              <a:t>      </a:t>
            </a:r>
            <a:br>
              <a:rPr lang="en-GB" dirty="0"/>
            </a:br>
            <a:endParaRPr lang="en-GB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0043D29-A8E2-A71A-B3D5-D1533BC84808}"/>
              </a:ext>
            </a:extLst>
          </p:cNvPr>
          <p:cNvSpPr txBox="1">
            <a:spLocks/>
          </p:cNvSpPr>
          <p:nvPr/>
        </p:nvSpPr>
        <p:spPr>
          <a:xfrm>
            <a:off x="7105699" y="2407466"/>
            <a:ext cx="4304530" cy="34497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>
            <a:lvl1pPr marL="450850" marR="0" indent="-4508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89000" algn="l"/>
                <a:tab pos="1452563" algn="l"/>
              </a:tabLst>
              <a:defRPr lang="nl-NL" sz="2200" b="0" i="0" kern="1200" baseline="0" noProof="0" dirty="0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803275" indent="-309563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14425" indent="-3111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lang="nl-NL" sz="2200" b="0" i="0" kern="1200" baseline="0" noProof="0" dirty="0" err="1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466850" indent="-31115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 lang="nl-NL" sz="2200" b="0" i="0" kern="1200" baseline="0" noProof="0" dirty="0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33563" indent="-366713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lang="nl-NL" sz="2200" b="0" i="0" kern="1200" baseline="0" noProof="0" dirty="0" err="1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185988" indent="-352425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tabLst/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6pPr>
            <a:lvl7pPr marL="2144713" indent="-3111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tabLst/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7pPr>
            <a:lvl8pPr marL="2497138" indent="-35242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tabLst/>
              <a:defRPr lang="nl-NL" sz="2200" b="0" i="0" kern="1200" baseline="0" noProof="0" dirty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9pPr>
          </a:lstStyle>
          <a:p>
            <a:pPr lvl="0">
              <a:lnSpc>
                <a:spcPct val="100000"/>
              </a:lnSpc>
            </a:pP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Prosodisch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accent in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gezongen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tekst</a:t>
            </a:r>
            <a:b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</a:pP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Signaal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retorische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relevantie</a:t>
            </a:r>
            <a:b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Reeks van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specifieke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melodische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modulaties</a:t>
            </a:r>
            <a:b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</a:pP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Algemene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boodschap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Denk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!” “Zoek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retorische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relevantie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!”</a:t>
            </a:r>
          </a:p>
        </p:txBody>
      </p:sp>
    </p:spTree>
    <p:extLst>
      <p:ext uri="{BB962C8B-B14F-4D97-AF65-F5344CB8AC3E}">
        <p14:creationId xmlns:p14="http://schemas.microsoft.com/office/powerpoint/2010/main" val="2190833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AE87F-B8B3-1078-9A56-B71C48AFB8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7750" y="1196975"/>
            <a:ext cx="7559675" cy="503833"/>
          </a:xfrm>
        </p:spPr>
        <p:txBody>
          <a:bodyPr/>
          <a:lstStyle/>
          <a:p>
            <a:r>
              <a:rPr lang="en-GB" dirty="0" err="1"/>
              <a:t>Eerder</a:t>
            </a:r>
            <a:r>
              <a:rPr lang="en-GB" dirty="0"/>
              <a:t> </a:t>
            </a:r>
            <a:r>
              <a:rPr lang="en-GB" dirty="0" err="1"/>
              <a:t>Onderzoek</a:t>
            </a:r>
            <a:r>
              <a:rPr lang="en-GB" dirty="0"/>
              <a:t> (2018)</a:t>
            </a:r>
            <a:br>
              <a:rPr lang="en-GB" dirty="0"/>
            </a:b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1. </a:t>
            </a:r>
            <a:r>
              <a:rPr lang="en-GB" dirty="0" err="1"/>
              <a:t>Afwijkende</a:t>
            </a:r>
            <a:r>
              <a:rPr lang="en-GB" dirty="0"/>
              <a:t> </a:t>
            </a:r>
            <a:r>
              <a:rPr lang="en-GB" dirty="0" err="1"/>
              <a:t>Klank</a:t>
            </a:r>
            <a:r>
              <a:rPr lang="en-GB" dirty="0"/>
              <a:t>     (</a:t>
            </a:r>
            <a:r>
              <a:rPr lang="en-GB" dirty="0">
                <a:highlight>
                  <a:srgbClr val="FFFF00"/>
                </a:highlight>
              </a:rPr>
              <a:t>Musica </a:t>
            </a:r>
            <a:r>
              <a:rPr lang="en-GB" dirty="0" err="1">
                <a:highlight>
                  <a:srgbClr val="FFFF00"/>
                </a:highlight>
              </a:rPr>
              <a:t>Enchiriadis</a:t>
            </a:r>
            <a:r>
              <a:rPr lang="en-GB" dirty="0">
                <a:highlight>
                  <a:srgbClr val="FFFF00"/>
                </a:highlight>
              </a:rPr>
              <a:t>:</a:t>
            </a:r>
            <a:r>
              <a:rPr lang="en-GB" i="1" dirty="0">
                <a:highlight>
                  <a:srgbClr val="FFFF00"/>
                </a:highlight>
              </a:rPr>
              <a:t> </a:t>
            </a:r>
            <a:r>
              <a:rPr lang="en-GB" i="1" dirty="0" err="1">
                <a:highlight>
                  <a:srgbClr val="FFFF00"/>
                </a:highlight>
              </a:rPr>
              <a:t>barbarismus</a:t>
            </a:r>
            <a:r>
              <a:rPr lang="en-GB" i="1" dirty="0"/>
              <a:t>)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CF7E5-28CE-E3AD-C728-E055C8F9B6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17750" y="2450593"/>
            <a:ext cx="8316341" cy="3443316"/>
          </a:xfrm>
        </p:spPr>
        <p:txBody>
          <a:bodyPr/>
          <a:lstStyle/>
          <a:p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Timbrale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accenten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: liquescente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noten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	Dirk van Betteray 		</a:t>
            </a:r>
            <a:b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Non-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diatonische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alteraties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: “s” (#)    	Franco Ackermans</a:t>
            </a:r>
            <a:b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Non-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diatonische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alteraties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: “molle” (b)       	Franz-Karl Prassl </a:t>
            </a:r>
            <a:b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Non-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diatonische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alteraties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kwarttonen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	Leo Lousberg</a:t>
            </a:r>
            <a:b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Repercussies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				Franz-Karl Prassl </a:t>
            </a:r>
          </a:p>
          <a:p>
            <a:endParaRPr lang="en-GB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3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2. </a:t>
            </a:r>
            <a:r>
              <a:rPr lang="en-GB" sz="23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Afwijkende</a:t>
            </a:r>
            <a:r>
              <a:rPr lang="en-GB" sz="23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GB" sz="23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Formule</a:t>
            </a:r>
            <a:r>
              <a:rPr lang="en-GB" sz="23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GB" sz="2400" dirty="0"/>
              <a:t>(</a:t>
            </a:r>
            <a:r>
              <a:rPr lang="en-GB" sz="2300" dirty="0">
                <a:highlight>
                  <a:srgbClr val="FFFF00"/>
                </a:highlight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Musica </a:t>
            </a:r>
            <a:r>
              <a:rPr lang="en-GB" sz="2300" dirty="0" err="1">
                <a:highlight>
                  <a:srgbClr val="FFFF00"/>
                </a:highlight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Enchiriadis</a:t>
            </a:r>
            <a:r>
              <a:rPr lang="en-GB" sz="2300" dirty="0">
                <a:highlight>
                  <a:srgbClr val="FFFF00"/>
                </a:highlight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: </a:t>
            </a:r>
            <a:r>
              <a:rPr lang="en-GB" sz="2300" i="1" dirty="0" err="1">
                <a:highlight>
                  <a:srgbClr val="FFFF00"/>
                </a:highlight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soloecismus</a:t>
            </a:r>
            <a:r>
              <a:rPr lang="en-GB" sz="23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)</a:t>
            </a:r>
            <a:br>
              <a:rPr lang="en-GB" sz="23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endParaRPr lang="en-GB" sz="23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Varianten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of door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positie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		Emma Hornby, William Mahrt		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b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b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4330AAC-A0FA-B70D-641C-C4573F468506}"/>
              </a:ext>
            </a:extLst>
          </p:cNvPr>
          <p:cNvCxnSpPr/>
          <p:nvPr/>
        </p:nvCxnSpPr>
        <p:spPr>
          <a:xfrm>
            <a:off x="2317750" y="4653136"/>
            <a:ext cx="7559675" cy="0"/>
          </a:xfrm>
          <a:prstGeom prst="line">
            <a:avLst/>
          </a:prstGeom>
          <a:ln w="349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dianummer 6">
            <a:extLst>
              <a:ext uri="{FF2B5EF4-FFF2-40B4-BE49-F238E27FC236}">
                <a16:creationId xmlns:a16="http://schemas.microsoft.com/office/drawing/2014/main" id="{C97CFF49-DFA1-47A0-6508-04AA8C5639DE}"/>
              </a:ext>
            </a:extLst>
          </p:cNvPr>
          <p:cNvSpPr txBox="1">
            <a:spLocks/>
          </p:cNvSpPr>
          <p:nvPr/>
        </p:nvSpPr>
        <p:spPr>
          <a:xfrm>
            <a:off x="8977907" y="62543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lvl="0">
              <a:defRPr lang="nl-NL"/>
            </a:defPPr>
            <a:lvl1pPr marL="0" lvl="1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n-ea"/>
                <a:cs typeface="+mn-cs"/>
              </a:defRPr>
            </a:lvl1pPr>
            <a:lvl2pPr marL="4572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7381A9-0C9E-4D3A-A28B-AC4E168A57BC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316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835711B-A0D6-E14B-8C6F-3BAF5695E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090" y="297008"/>
            <a:ext cx="8312777" cy="520495"/>
          </a:xfrm>
        </p:spPr>
        <p:txBody>
          <a:bodyPr/>
          <a:lstStyle/>
          <a:p>
            <a:r>
              <a:rPr lang="nl-NL" dirty="0"/>
              <a:t>Afwijkende Klanken: Signaaltoon Neumen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29B42E8-741F-D648-BBD4-91EA263D2D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7513" y="1664208"/>
            <a:ext cx="3636000" cy="4891185"/>
          </a:xfrm>
        </p:spPr>
        <p:txBody>
          <a:bodyPr anchor="t"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Liquescent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noten</a:t>
            </a:r>
            <a:b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Non-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diatonisch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tonen</a:t>
            </a:r>
            <a:b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Repercussies</a:t>
            </a:r>
            <a:b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Quilisma </a:t>
            </a:r>
            <a:b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Podatus</a:t>
            </a:r>
            <a:b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Oriscus</a:t>
            </a:r>
            <a:b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endParaRPr lang="en-GB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endParaRPr lang="en-GB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endParaRPr lang="en-GB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9635A3-ED15-B8C8-6C0D-F9D81723D525}"/>
              </a:ext>
            </a:extLst>
          </p:cNvPr>
          <p:cNvSpPr txBox="1"/>
          <p:nvPr/>
        </p:nvSpPr>
        <p:spPr>
          <a:xfrm>
            <a:off x="4701111" y="2420888"/>
            <a:ext cx="26924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dirty="0"/>
              <a:t>Flat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ECAF1D-86E4-613C-6D8C-A12E25D5D507}"/>
              </a:ext>
            </a:extLst>
          </p:cNvPr>
          <p:cNvSpPr txBox="1"/>
          <p:nvPr/>
        </p:nvSpPr>
        <p:spPr>
          <a:xfrm>
            <a:off x="5774285" y="2418430"/>
            <a:ext cx="41998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/>
              <a:t>Sharp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2D0256F-2C56-A36F-5962-7FE76EA0F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513" y="1503102"/>
            <a:ext cx="635358" cy="7223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3FCB189-DC22-0134-2A5F-7B5C73E5D7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276" y="2422622"/>
            <a:ext cx="749846" cy="73240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86BF2EF-DCD3-DE12-0B13-86B9478DD7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216" y="2448394"/>
            <a:ext cx="492350" cy="71952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B68AFE3-B1AC-35D9-369C-906E47897E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865" y="4113756"/>
            <a:ext cx="844395" cy="7366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D8538AC-75D2-2404-7E1E-69CE123343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122" y="4914223"/>
            <a:ext cx="777240" cy="8001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9CF8F20-817D-0DA6-3545-69A6201AEE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71" y="4924976"/>
            <a:ext cx="673100" cy="8001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20DB54A-2879-909D-7F57-12134F92AC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302" y="3358042"/>
            <a:ext cx="800100" cy="5715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8DF92E5-DFF8-6AFD-CC9F-C032E9CB79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917" y="3358042"/>
            <a:ext cx="571500" cy="5715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F817C18-C332-6A2D-E7B7-FD6459EDF4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35771" y="5740159"/>
            <a:ext cx="555053" cy="8152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6124B0-B4E8-DC00-8EEF-FB4D46D2F3A2}"/>
              </a:ext>
            </a:extLst>
          </p:cNvPr>
          <p:cNvSpPr txBox="1"/>
          <p:nvPr/>
        </p:nvSpPr>
        <p:spPr>
          <a:xfrm>
            <a:off x="7940127" y="2273345"/>
            <a:ext cx="24710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>
                <a:latin typeface="Arial" panose="020B0604020202020204" pitchFamily="34" charset="0"/>
                <a:cs typeface="Arial" panose="020B0604020202020204" pitchFamily="34" charset="0"/>
              </a:rPr>
              <a:t>Franz-Karl Prassl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5BDEE2-1F7D-BF59-9903-78732FBF50D0}"/>
              </a:ext>
            </a:extLst>
          </p:cNvPr>
          <p:cNvSpPr txBox="1"/>
          <p:nvPr/>
        </p:nvSpPr>
        <p:spPr>
          <a:xfrm>
            <a:off x="7940127" y="2526152"/>
            <a:ext cx="25430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err="1">
                <a:latin typeface="Arial" panose="020B0604020202020204" pitchFamily="34" charset="0"/>
                <a:cs typeface="Arial" panose="020B0604020202020204" pitchFamily="34" charset="0"/>
              </a:rPr>
              <a:t>Franco</a:t>
            </a:r>
            <a:r>
              <a:rPr lang="nl-NL" sz="1800">
                <a:latin typeface="Arial" panose="020B0604020202020204" pitchFamily="34" charset="0"/>
                <a:cs typeface="Arial" panose="020B0604020202020204" pitchFamily="34" charset="0"/>
              </a:rPr>
              <a:t> Ackermans </a:t>
            </a:r>
          </a:p>
          <a:p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Leo Lousberg 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FB8251-DFDF-9990-48CE-B4E168E6926A}"/>
              </a:ext>
            </a:extLst>
          </p:cNvPr>
          <p:cNvSpPr txBox="1"/>
          <p:nvPr/>
        </p:nvSpPr>
        <p:spPr>
          <a:xfrm>
            <a:off x="7897813" y="5044234"/>
            <a:ext cx="290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i="1">
                <a:latin typeface="Arial" panose="020B0604020202020204" pitchFamily="34" charset="0"/>
                <a:cs typeface="Arial" panose="020B0604020202020204" pitchFamily="34" charset="0"/>
              </a:rPr>
              <a:t> Leo Lousberg</a:t>
            </a:r>
            <a:endParaRPr lang="en-GB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34CF68-9E69-CB1A-95E1-F4069B2DF2EC}"/>
              </a:ext>
            </a:extLst>
          </p:cNvPr>
          <p:cNvSpPr txBox="1"/>
          <p:nvPr/>
        </p:nvSpPr>
        <p:spPr>
          <a:xfrm>
            <a:off x="7940127" y="3560210"/>
            <a:ext cx="24710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>
                <a:latin typeface="Arial" panose="020B0604020202020204" pitchFamily="34" charset="0"/>
                <a:cs typeface="Arial" panose="020B0604020202020204" pitchFamily="34" charset="0"/>
              </a:rPr>
              <a:t>Franz-Karl Prassl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B33CBE-A3F0-FFC5-942F-81C09E82FF20}"/>
              </a:ext>
            </a:extLst>
          </p:cNvPr>
          <p:cNvSpPr txBox="1"/>
          <p:nvPr/>
        </p:nvSpPr>
        <p:spPr>
          <a:xfrm>
            <a:off x="7100965" y="2457163"/>
            <a:ext cx="47961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/>
              <a:t>Micro-</a:t>
            </a:r>
          </a:p>
          <a:p>
            <a:r>
              <a:rPr lang="en-GB" sz="1400"/>
              <a:t>tone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D6CC8D-10A4-D12C-C0DD-2B4042C88D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03" y="2454705"/>
            <a:ext cx="673100" cy="736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C9D3F6-ED74-13E4-235E-BF1D4907DF98}"/>
              </a:ext>
            </a:extLst>
          </p:cNvPr>
          <p:cNvSpPr txBox="1"/>
          <p:nvPr/>
        </p:nvSpPr>
        <p:spPr>
          <a:xfrm>
            <a:off x="7940127" y="1691454"/>
            <a:ext cx="24710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>
                <a:latin typeface="Arial" panose="020B0604020202020204" pitchFamily="34" charset="0"/>
                <a:cs typeface="Arial" panose="020B0604020202020204" pitchFamily="34" charset="0"/>
              </a:rPr>
              <a:t>Dirk van Betteray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3E3AACB-16D7-D61E-0E56-A11A61FF2389}"/>
              </a:ext>
            </a:extLst>
          </p:cNvPr>
          <p:cNvCxnSpPr>
            <a:cxnSpLocks/>
          </p:cNvCxnSpPr>
          <p:nvPr/>
        </p:nvCxnSpPr>
        <p:spPr>
          <a:xfrm>
            <a:off x="342860" y="3930247"/>
            <a:ext cx="11702824" cy="38130"/>
          </a:xfrm>
          <a:prstGeom prst="line">
            <a:avLst/>
          </a:prstGeom>
          <a:ln w="317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4B2DD8B-B938-BFB5-10F0-A391783062D6}"/>
              </a:ext>
            </a:extLst>
          </p:cNvPr>
          <p:cNvSpPr txBox="1"/>
          <p:nvPr/>
        </p:nvSpPr>
        <p:spPr>
          <a:xfrm>
            <a:off x="337513" y="1280842"/>
            <a:ext cx="1690014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en-GB" dirty="0" err="1"/>
              <a:t>Eerder</a:t>
            </a:r>
            <a:r>
              <a:rPr lang="en-GB" dirty="0"/>
              <a:t> </a:t>
            </a:r>
            <a:r>
              <a:rPr lang="en-GB" dirty="0" err="1"/>
              <a:t>Onderzoek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D4D5D0-F3EB-E679-F61A-4F7A67CE22A2}"/>
              </a:ext>
            </a:extLst>
          </p:cNvPr>
          <p:cNvSpPr txBox="1"/>
          <p:nvPr/>
        </p:nvSpPr>
        <p:spPr>
          <a:xfrm>
            <a:off x="337513" y="3988796"/>
            <a:ext cx="2436564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Deductieve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interpretatie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jdelijke aanduiding voor dianummer 6">
            <a:extLst>
              <a:ext uri="{FF2B5EF4-FFF2-40B4-BE49-F238E27FC236}">
                <a16:creationId xmlns:a16="http://schemas.microsoft.com/office/drawing/2014/main" id="{47F8DF84-750E-3094-1D85-5BA5B5F8A00B}"/>
              </a:ext>
            </a:extLst>
          </p:cNvPr>
          <p:cNvSpPr txBox="1">
            <a:spLocks/>
          </p:cNvSpPr>
          <p:nvPr/>
        </p:nvSpPr>
        <p:spPr>
          <a:xfrm>
            <a:off x="9073884" y="6282372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lvl="0">
              <a:defRPr lang="nl-NL"/>
            </a:defPPr>
            <a:lvl1pPr marL="0" lvl="1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n-ea"/>
                <a:cs typeface="+mn-cs"/>
              </a:defRPr>
            </a:lvl1pPr>
            <a:lvl2pPr marL="4572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7381A9-0C9E-4D3A-A28B-AC4E168A57BC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2D260FC8-6957-5161-9AC7-5C9490A0ADC6}"/>
              </a:ext>
            </a:extLst>
          </p:cNvPr>
          <p:cNvSpPr/>
          <p:nvPr/>
        </p:nvSpPr>
        <p:spPr>
          <a:xfrm>
            <a:off x="7465739" y="4113756"/>
            <a:ext cx="114844" cy="233958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445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AE87F-B8B3-1078-9A56-B71C48AFB8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2400" dirty="0" err="1"/>
              <a:t>Kernpunten</a:t>
            </a:r>
            <a:r>
              <a:rPr lang="en-GB" sz="2400" dirty="0"/>
              <a:t>: </a:t>
            </a:r>
            <a:r>
              <a:rPr lang="en-GB" sz="2400" dirty="0" err="1"/>
              <a:t>Liturgie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Communicatie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CF7E5-28CE-E3AD-C728-E055C8F9B6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Liturgische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activiteiten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Gericht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TOT de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hemel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Communicatie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TUSSEN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mensen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Liturgie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rituelen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retorische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schema’s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jdelijke aanduiding voor dianummer 6">
            <a:extLst>
              <a:ext uri="{FF2B5EF4-FFF2-40B4-BE49-F238E27FC236}">
                <a16:creationId xmlns:a16="http://schemas.microsoft.com/office/drawing/2014/main" id="{8D917F92-D7EF-6399-B72C-C3DD74207AD9}"/>
              </a:ext>
            </a:extLst>
          </p:cNvPr>
          <p:cNvSpPr txBox="1">
            <a:spLocks/>
          </p:cNvSpPr>
          <p:nvPr/>
        </p:nvSpPr>
        <p:spPr>
          <a:xfrm>
            <a:off x="9121923" y="630932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lvl="0">
              <a:defRPr lang="nl-NL"/>
            </a:defPPr>
            <a:lvl1pPr marL="0" lvl="1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n-ea"/>
                <a:cs typeface="+mn-cs"/>
              </a:defRPr>
            </a:lvl1pPr>
            <a:lvl2pPr marL="4572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7381A9-0C9E-4D3A-A28B-AC4E168A57B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631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CFC80FA-FB1A-847F-809F-BCB8469C3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8" y="1268760"/>
            <a:ext cx="1433562" cy="16047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53A182-7980-E7DF-9683-851EB025E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5379" y="1268760"/>
            <a:ext cx="1471021" cy="9361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3930C3-112C-4FF0-4370-16A52C113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3870" y="1266103"/>
            <a:ext cx="1041251" cy="15520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6E9B992-277D-00D9-4B74-B118C9045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138" y="4013561"/>
            <a:ext cx="1433562" cy="16799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BC4D6F-C7B9-67BD-AF30-7B13C07EE4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5379" y="4013561"/>
            <a:ext cx="1505906" cy="9361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699A63-4A9B-827D-C6D5-826BE76A84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3870" y="3901792"/>
            <a:ext cx="1109324" cy="119633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E13FF38-06F3-89D3-9495-80F59452310B}"/>
              </a:ext>
            </a:extLst>
          </p:cNvPr>
          <p:cNvSpPr txBox="1"/>
          <p:nvPr/>
        </p:nvSpPr>
        <p:spPr>
          <a:xfrm>
            <a:off x="1873400" y="1266103"/>
            <a:ext cx="154529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/>
              <a:t>Quilisma-oriscus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4C1E14-148A-A4FE-0699-9D67E06B0B98}"/>
              </a:ext>
            </a:extLst>
          </p:cNvPr>
          <p:cNvSpPr txBox="1"/>
          <p:nvPr/>
        </p:nvSpPr>
        <p:spPr>
          <a:xfrm>
            <a:off x="1894877" y="4013558"/>
            <a:ext cx="185576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/>
              <a:t>Quilisma-liquescent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AC49CF-5A79-40FC-2F83-4A01E0FCDBA8}"/>
              </a:ext>
            </a:extLst>
          </p:cNvPr>
          <p:cNvSpPr txBox="1"/>
          <p:nvPr/>
        </p:nvSpPr>
        <p:spPr>
          <a:xfrm>
            <a:off x="5806949" y="1266103"/>
            <a:ext cx="189180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err="1"/>
              <a:t>Bistropha-tristropha</a:t>
            </a:r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91A766-30A5-69AD-091F-E944A2109BE9}"/>
              </a:ext>
            </a:extLst>
          </p:cNvPr>
          <p:cNvSpPr txBox="1"/>
          <p:nvPr/>
        </p:nvSpPr>
        <p:spPr>
          <a:xfrm>
            <a:off x="5806949" y="4013560"/>
            <a:ext cx="296581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dirty="0" err="1"/>
              <a:t>Bistropha-tristrophische</a:t>
            </a:r>
            <a:r>
              <a:rPr lang="en-GB" dirty="0"/>
              <a:t> oriscus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A21C91-8A68-11A4-031A-21FA852296C9}"/>
              </a:ext>
            </a:extLst>
          </p:cNvPr>
          <p:cNvSpPr txBox="1"/>
          <p:nvPr/>
        </p:nvSpPr>
        <p:spPr>
          <a:xfrm>
            <a:off x="10053194" y="1266103"/>
            <a:ext cx="202132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dirty="0" err="1"/>
              <a:t>Microtoon</a:t>
            </a:r>
            <a:r>
              <a:rPr lang="en-GB" dirty="0"/>
              <a:t>-liquescent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88A750F-6070-E720-BF12-E69B747F7025}"/>
              </a:ext>
            </a:extLst>
          </p:cNvPr>
          <p:cNvSpPr txBox="1"/>
          <p:nvPr/>
        </p:nvSpPr>
        <p:spPr>
          <a:xfrm>
            <a:off x="10120400" y="4008449"/>
            <a:ext cx="179228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/>
              <a:t>Podatus-microtone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92CEBD8-BC7F-C362-C237-12F2EBBB24A4}"/>
              </a:ext>
            </a:extLst>
          </p:cNvPr>
          <p:cNvCxnSpPr>
            <a:cxnSpLocks/>
          </p:cNvCxnSpPr>
          <p:nvPr/>
        </p:nvCxnSpPr>
        <p:spPr>
          <a:xfrm>
            <a:off x="8617867" y="1916832"/>
            <a:ext cx="150733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3C19832-A0BB-D39F-BDED-D63F088C2F40}"/>
              </a:ext>
            </a:extLst>
          </p:cNvPr>
          <p:cNvCxnSpPr>
            <a:cxnSpLocks/>
          </p:cNvCxnSpPr>
          <p:nvPr/>
        </p:nvCxnSpPr>
        <p:spPr>
          <a:xfrm>
            <a:off x="8617867" y="4208674"/>
            <a:ext cx="1512168" cy="783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5E23FD0-1580-699E-E874-790869BB4EEC}"/>
              </a:ext>
            </a:extLst>
          </p:cNvPr>
          <p:cNvSpPr txBox="1"/>
          <p:nvPr/>
        </p:nvSpPr>
        <p:spPr>
          <a:xfrm>
            <a:off x="10164505" y="1809110"/>
            <a:ext cx="73738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dirty="0"/>
              <a:t>C- of F-</a:t>
            </a:r>
            <a:r>
              <a:rPr lang="en-GB" sz="1400" dirty="0" err="1"/>
              <a:t>lijn</a:t>
            </a:r>
            <a:endParaRPr lang="en-GB" sz="1400" dirty="0"/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1B41D04E-ACEC-8F83-3BD8-70AA1D0B30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484" y="290651"/>
            <a:ext cx="6217292" cy="1080000"/>
          </a:xfrm>
        </p:spPr>
        <p:txBody>
          <a:bodyPr/>
          <a:lstStyle/>
          <a:p>
            <a:r>
              <a:rPr lang="nl-NL" dirty="0"/>
              <a:t>Samengestelde (Compound) Signaaltonen </a:t>
            </a:r>
          </a:p>
        </p:txBody>
      </p:sp>
      <p:sp>
        <p:nvSpPr>
          <p:cNvPr id="2" name="Tijdelijke aanduiding voor dianummer 6">
            <a:extLst>
              <a:ext uri="{FF2B5EF4-FFF2-40B4-BE49-F238E27FC236}">
                <a16:creationId xmlns:a16="http://schemas.microsoft.com/office/drawing/2014/main" id="{F85E9CAC-910E-6CD0-925F-6F5BD9E02C38}"/>
              </a:ext>
            </a:extLst>
          </p:cNvPr>
          <p:cNvSpPr txBox="1">
            <a:spLocks/>
          </p:cNvSpPr>
          <p:nvPr/>
        </p:nvSpPr>
        <p:spPr>
          <a:xfrm>
            <a:off x="9074546" y="6341258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lvl="0">
              <a:defRPr lang="nl-NL"/>
            </a:defPPr>
            <a:lvl1pPr marL="0" lvl="1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n-ea"/>
                <a:cs typeface="+mn-cs"/>
              </a:defRPr>
            </a:lvl1pPr>
            <a:lvl2pPr marL="4572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7381A9-0C9E-4D3A-A28B-AC4E168A57BC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347F47-BEE4-E793-8DA4-C64186ACFE1B}"/>
              </a:ext>
            </a:extLst>
          </p:cNvPr>
          <p:cNvSpPr txBox="1"/>
          <p:nvPr/>
        </p:nvSpPr>
        <p:spPr>
          <a:xfrm>
            <a:off x="10164505" y="4285448"/>
            <a:ext cx="73738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dirty="0"/>
              <a:t>C- of F-</a:t>
            </a:r>
            <a:r>
              <a:rPr lang="en-GB" sz="1400" dirty="0" err="1"/>
              <a:t>lijn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42476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6">
            <a:extLst>
              <a:ext uri="{FF2B5EF4-FFF2-40B4-BE49-F238E27FC236}">
                <a16:creationId xmlns:a16="http://schemas.microsoft.com/office/drawing/2014/main" id="{03C9DEA3-AB37-9B63-D7FF-EB4E200F6783}"/>
              </a:ext>
            </a:extLst>
          </p:cNvPr>
          <p:cNvSpPr txBox="1">
            <a:spLocks/>
          </p:cNvSpPr>
          <p:nvPr/>
        </p:nvSpPr>
        <p:spPr>
          <a:xfrm>
            <a:off x="9121923" y="630932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lvl="0">
              <a:defRPr lang="nl-NL"/>
            </a:defPPr>
            <a:lvl1pPr marL="0" lvl="1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n-ea"/>
                <a:cs typeface="+mn-cs"/>
              </a:defRPr>
            </a:lvl1pPr>
            <a:lvl2pPr marL="4572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7381A9-0C9E-4D3A-A28B-AC4E168A57BC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C0BFE4-0678-A7F8-7650-063E060C1417}"/>
              </a:ext>
            </a:extLst>
          </p:cNvPr>
          <p:cNvSpPr txBox="1"/>
          <p:nvPr/>
        </p:nvSpPr>
        <p:spPr>
          <a:xfrm>
            <a:off x="9738390" y="6309320"/>
            <a:ext cx="1738865" cy="246221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>
                <a:solidFill>
                  <a:srgbClr val="FF0000"/>
                </a:solidFill>
              </a:rPr>
              <a:t>Meditation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2D60C1-64D5-DC08-87AC-F4236A26C329}"/>
              </a:ext>
            </a:extLst>
          </p:cNvPr>
          <p:cNvSpPr txBox="1"/>
          <p:nvPr/>
        </p:nvSpPr>
        <p:spPr>
          <a:xfrm>
            <a:off x="9738389" y="6099765"/>
            <a:ext cx="1738865" cy="50405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endParaRPr lang="en-GB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D04E90F-DA27-CF55-F6C5-120352112E20}"/>
              </a:ext>
            </a:extLst>
          </p:cNvPr>
          <p:cNvSpPr txBox="1">
            <a:spLocks/>
          </p:cNvSpPr>
          <p:nvPr/>
        </p:nvSpPr>
        <p:spPr>
          <a:xfrm>
            <a:off x="192931" y="908745"/>
            <a:ext cx="7800556" cy="4680520"/>
          </a:xfrm>
          <a:prstGeom prst="rect">
            <a:avLst/>
          </a:prstGeom>
        </p:spPr>
        <p:txBody>
          <a:bodyPr/>
          <a:lstStyle>
            <a:lvl1pPr marL="450850" marR="0" indent="-4508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89000" algn="l"/>
                <a:tab pos="1452563" algn="l"/>
              </a:tabLst>
              <a:defRPr lang="nl-NL" sz="2200" b="0" i="0" kern="1200" baseline="0" noProof="0" dirty="0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803275" indent="-309563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14425" indent="-3111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lang="nl-NL" sz="2200" b="0" i="0" kern="1200" baseline="0" noProof="0" dirty="0" err="1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466850" indent="-31115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 lang="nl-NL" sz="2200" b="0" i="0" kern="1200" baseline="0" noProof="0" dirty="0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33563" indent="-366713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lang="nl-NL" sz="2200" b="0" i="0" kern="1200" baseline="0" noProof="0" dirty="0" err="1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185988" indent="-352425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tabLst/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6pPr>
            <a:lvl7pPr marL="2144713" indent="-3111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tabLst/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7pPr>
            <a:lvl8pPr marL="2497138" indent="-35242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tabLst/>
              <a:defRPr lang="nl-NL" sz="2200" b="0" i="0" kern="1200" baseline="0" noProof="0" dirty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9pPr>
          </a:lstStyle>
          <a:p>
            <a:pPr marL="0" lvl="0" indent="0">
              <a:buFont typeface="Arial" panose="020B0604020202020204" pitchFamily="34" charset="0"/>
              <a:buNone/>
            </a:pPr>
            <a:br>
              <a:rPr lang="en-GB" sz="1800" b="1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16791E9-33D6-B2A8-7A7C-255227DBF6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931" y="332681"/>
            <a:ext cx="7559675" cy="576064"/>
          </a:xfrm>
        </p:spPr>
        <p:txBody>
          <a:bodyPr/>
          <a:lstStyle/>
          <a:p>
            <a:r>
              <a:rPr lang="en-GB" dirty="0" err="1"/>
              <a:t>Retoriek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Signaaltonen</a:t>
            </a:r>
            <a:endParaRPr lang="en-GB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181846E-3DFC-9DF3-D0CC-0E66851E87FA}"/>
              </a:ext>
            </a:extLst>
          </p:cNvPr>
          <p:cNvSpPr txBox="1">
            <a:spLocks/>
          </p:cNvSpPr>
          <p:nvPr/>
        </p:nvSpPr>
        <p:spPr>
          <a:xfrm>
            <a:off x="345331" y="1061144"/>
            <a:ext cx="7800556" cy="5320183"/>
          </a:xfrm>
          <a:prstGeom prst="rect">
            <a:avLst/>
          </a:prstGeom>
        </p:spPr>
        <p:txBody>
          <a:bodyPr/>
          <a:lstStyle>
            <a:lvl1pPr marL="450850" marR="0" indent="-4508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89000" algn="l"/>
                <a:tab pos="1452563" algn="l"/>
              </a:tabLst>
              <a:defRPr lang="nl-NL" sz="2200" b="0" i="0" kern="1200" baseline="0" noProof="0" dirty="0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803275" indent="-309563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14425" indent="-3111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lang="nl-NL" sz="2200" b="0" i="0" kern="1200" baseline="0" noProof="0" dirty="0" err="1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466850" indent="-31115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 lang="nl-NL" sz="2200" b="0" i="0" kern="1200" baseline="0" noProof="0" dirty="0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33563" indent="-366713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lang="nl-NL" sz="2200" b="0" i="0" kern="1200" baseline="0" noProof="0" dirty="0" err="1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185988" indent="-352425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tabLst/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6pPr>
            <a:lvl7pPr marL="2144713" indent="-3111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tabLst/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7pPr>
            <a:lvl8pPr marL="2497138" indent="-35242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tabLst/>
              <a:defRPr lang="nl-NL" sz="2200" b="0" i="0" kern="1200" baseline="0" noProof="0" dirty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9pPr>
          </a:lstStyle>
          <a:p>
            <a:pPr marL="0" lvl="0" indent="0">
              <a:buFont typeface="Arial" panose="020B0604020202020204" pitchFamily="34" charset="0"/>
              <a:buNone/>
            </a:pPr>
            <a:r>
              <a:rPr lang="en-GB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Signaaltonen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triggeren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zoektocht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naar</a:t>
            </a:r>
            <a:endParaRPr lang="en-GB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Connotaties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Bijbel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Kerkvaders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Retorische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filters: </a:t>
            </a:r>
            <a:r>
              <a:rPr lang="en-GB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inventio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GB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Rhetorische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 filters van </a:t>
            </a:r>
            <a:r>
              <a:rPr lang="en-GB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inventio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1800" i="1" dirty="0">
                <a:latin typeface="Arial" panose="020B0604020202020204" pitchFamily="34" charset="0"/>
                <a:cs typeface="Arial" panose="020B0604020202020204" pitchFamily="34" charset="0"/>
              </a:rPr>
              <a:t>Rationes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38175" lvl="1" indent="-285750">
              <a:lnSpc>
                <a:spcPct val="150000"/>
              </a:lnSpc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Affect: 	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Woorden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met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positieve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negatieve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emotionele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lading</a:t>
            </a:r>
          </a:p>
          <a:p>
            <a:pPr marL="638175" lvl="1" indent="-285750">
              <a:lnSpc>
                <a:spcPct val="150000"/>
              </a:lnSpc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Logica:	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Signaaltonen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op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voegwoorden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voorzetsels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bijwoorden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38175" lvl="1" indent="-285750">
              <a:lnSpc>
                <a:spcPct val="150000"/>
              </a:lnSpc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Loci: 	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Narratieve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metaforische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stapstenen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2425" lvl="1" indent="0">
              <a:buNone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sz="1800" i="1" dirty="0">
                <a:latin typeface="Arial" panose="020B0604020202020204" pitchFamily="34" charset="0"/>
                <a:cs typeface="Arial" panose="020B0604020202020204" pitchFamily="34" charset="0"/>
              </a:rPr>
              <a:t>Circumstantiae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(5Ws): Wie, wat,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waar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wanneer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waarom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grid with blue and yellow text&#10;&#10;Description automatically generated">
            <a:extLst>
              <a:ext uri="{FF2B5EF4-FFF2-40B4-BE49-F238E27FC236}">
                <a16:creationId xmlns:a16="http://schemas.microsoft.com/office/drawing/2014/main" id="{397421AB-EE46-753D-3108-04FF3C4BF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511" y="1268735"/>
            <a:ext cx="5705664" cy="202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99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AE87F-B8B3-1078-9A56-B71C48AFB8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7750" y="1196975"/>
            <a:ext cx="7559675" cy="4680297"/>
          </a:xfrm>
        </p:spPr>
        <p:txBody>
          <a:bodyPr/>
          <a:lstStyle/>
          <a:p>
            <a:r>
              <a:rPr lang="nl-NL"/>
              <a:t>Deel 3: Voorbeelden:</a:t>
            </a:r>
            <a:br>
              <a:rPr lang="nl-NL"/>
            </a:br>
            <a:br>
              <a:rPr lang="nl-NL"/>
            </a:br>
            <a:r>
              <a:rPr lang="nl-NL"/>
              <a:t>Radboud van Utrecht (bisschop 899-917)</a:t>
            </a:r>
            <a:br>
              <a:rPr lang="nl-NL"/>
            </a:br>
            <a:r>
              <a:rPr lang="nl-NL" sz="1800" i="1"/>
              <a:t>Translatio Martini </a:t>
            </a:r>
            <a:r>
              <a:rPr lang="nl-NL" sz="1800"/>
              <a:t>c. 910</a:t>
            </a:r>
            <a:br>
              <a:rPr lang="nl-NL" sz="1800"/>
            </a:br>
            <a:r>
              <a:rPr lang="nl-NL" sz="1800"/>
              <a:t>Fragment:10e eeuw, 42 genoteerde gezangen: U 406 c. 1140</a:t>
            </a:r>
            <a:br>
              <a:rPr lang="nl-NL" sz="1800"/>
            </a:br>
            <a:r>
              <a:rPr lang="nl-NL" sz="1800"/>
              <a:t>Audiovisuele registratie Gregoriaans Koor Utrecht (HUA)</a:t>
            </a:r>
            <a:br>
              <a:rPr lang="nl-NL" sz="1800"/>
            </a:br>
            <a:br>
              <a:rPr lang="nl-NL" sz="1800"/>
            </a:br>
            <a:r>
              <a:rPr lang="nl-NL"/>
              <a:t>Hildegard von Bingen (1098-1179)</a:t>
            </a:r>
            <a:br>
              <a:rPr lang="nl-NL"/>
            </a:br>
            <a:r>
              <a:rPr lang="nl-NL" sz="1800" i="1"/>
              <a:t>Scivias, Symphoniae c. 1140-1160</a:t>
            </a:r>
            <a:br>
              <a:rPr lang="nl-NL" sz="1800" i="1"/>
            </a:br>
            <a:r>
              <a:rPr lang="nl-NL" sz="1800" i="1"/>
              <a:t>Dendermonde Codex </a:t>
            </a:r>
            <a:r>
              <a:rPr lang="nl-NL" sz="1800"/>
              <a:t>(c. 1174/5), </a:t>
            </a:r>
            <a:r>
              <a:rPr lang="nl-NL" sz="1800" i="1"/>
              <a:t>Riesenkodex </a:t>
            </a:r>
            <a:r>
              <a:rPr lang="nl-NL" sz="1800"/>
              <a:t>(c. 1180/5)</a:t>
            </a:r>
          </a:p>
        </p:txBody>
      </p:sp>
      <p:sp>
        <p:nvSpPr>
          <p:cNvPr id="4" name="Tijdelijke aanduiding voor dianummer 6">
            <a:extLst>
              <a:ext uri="{FF2B5EF4-FFF2-40B4-BE49-F238E27FC236}">
                <a16:creationId xmlns:a16="http://schemas.microsoft.com/office/drawing/2014/main" id="{8D917F92-D7EF-6399-B72C-C3DD74207AD9}"/>
              </a:ext>
            </a:extLst>
          </p:cNvPr>
          <p:cNvSpPr txBox="1">
            <a:spLocks/>
          </p:cNvSpPr>
          <p:nvPr/>
        </p:nvSpPr>
        <p:spPr>
          <a:xfrm>
            <a:off x="9121923" y="630932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lvl="0">
              <a:defRPr lang="nl-NL"/>
            </a:defPPr>
            <a:lvl1pPr marL="0" lvl="1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n-ea"/>
                <a:cs typeface="+mn-cs"/>
              </a:defRPr>
            </a:lvl1pPr>
            <a:lvl2pPr marL="4572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7381A9-0C9E-4D3A-A28B-AC4E168A57BC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300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6">
            <a:extLst>
              <a:ext uri="{FF2B5EF4-FFF2-40B4-BE49-F238E27FC236}">
                <a16:creationId xmlns:a16="http://schemas.microsoft.com/office/drawing/2014/main" id="{03C9DEA3-AB37-9B63-D7FF-EB4E200F6783}"/>
              </a:ext>
            </a:extLst>
          </p:cNvPr>
          <p:cNvSpPr txBox="1">
            <a:spLocks/>
          </p:cNvSpPr>
          <p:nvPr/>
        </p:nvSpPr>
        <p:spPr>
          <a:xfrm>
            <a:off x="9137265" y="6326941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lvl="0">
              <a:defRPr lang="nl-NL"/>
            </a:defPPr>
            <a:lvl1pPr marL="0" lvl="1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n-ea"/>
                <a:cs typeface="+mn-cs"/>
              </a:defRPr>
            </a:lvl1pPr>
            <a:lvl2pPr marL="4572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7381A9-0C9E-4D3A-A28B-AC4E168A57BC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C0BFE4-0678-A7F8-7650-063E060C1417}"/>
              </a:ext>
            </a:extLst>
          </p:cNvPr>
          <p:cNvSpPr txBox="1"/>
          <p:nvPr/>
        </p:nvSpPr>
        <p:spPr>
          <a:xfrm>
            <a:off x="9738390" y="6309320"/>
            <a:ext cx="1738865" cy="246221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>
                <a:solidFill>
                  <a:srgbClr val="FF0000"/>
                </a:solidFill>
              </a:rPr>
              <a:t>Meditation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2D60C1-64D5-DC08-87AC-F4236A26C329}"/>
              </a:ext>
            </a:extLst>
          </p:cNvPr>
          <p:cNvSpPr txBox="1"/>
          <p:nvPr/>
        </p:nvSpPr>
        <p:spPr>
          <a:xfrm>
            <a:off x="9738389" y="6099765"/>
            <a:ext cx="1738865" cy="50405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endParaRPr lang="en-GB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D04E90F-DA27-CF55-F6C5-120352112E20}"/>
              </a:ext>
            </a:extLst>
          </p:cNvPr>
          <p:cNvSpPr txBox="1">
            <a:spLocks/>
          </p:cNvSpPr>
          <p:nvPr/>
        </p:nvSpPr>
        <p:spPr>
          <a:xfrm>
            <a:off x="192931" y="908745"/>
            <a:ext cx="7800556" cy="4680520"/>
          </a:xfrm>
          <a:prstGeom prst="rect">
            <a:avLst/>
          </a:prstGeom>
        </p:spPr>
        <p:txBody>
          <a:bodyPr/>
          <a:lstStyle>
            <a:lvl1pPr marL="450850" marR="0" indent="-4508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89000" algn="l"/>
                <a:tab pos="1452563" algn="l"/>
              </a:tabLst>
              <a:defRPr lang="nl-NL" sz="2200" b="0" i="0" kern="1200" baseline="0" noProof="0" dirty="0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803275" indent="-309563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14425" indent="-3111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lang="nl-NL" sz="2200" b="0" i="0" kern="1200" baseline="0" noProof="0" dirty="0" err="1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466850" indent="-31115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 lang="nl-NL" sz="2200" b="0" i="0" kern="1200" baseline="0" noProof="0" dirty="0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33563" indent="-366713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lang="nl-NL" sz="2200" b="0" i="0" kern="1200" baseline="0" noProof="0" dirty="0" err="1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185988" indent="-352425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tabLst/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6pPr>
            <a:lvl7pPr marL="2144713" indent="-3111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tabLst/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7pPr>
            <a:lvl8pPr marL="2497138" indent="-35242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tabLst/>
              <a:defRPr lang="nl-NL" sz="2200" b="0" i="0" kern="1200" baseline="0" noProof="0" dirty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9pPr>
          </a:lstStyle>
          <a:p>
            <a:pPr marL="0" lvl="0" indent="0">
              <a:buFont typeface="Arial" panose="020B0604020202020204" pitchFamily="34" charset="0"/>
              <a:buNone/>
            </a:pPr>
            <a:br>
              <a:rPr lang="en-GB" sz="1800" b="1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16791E9-33D6-B2A8-7A7C-255227DBF6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931" y="332681"/>
            <a:ext cx="7559675" cy="576064"/>
          </a:xfrm>
        </p:spPr>
        <p:txBody>
          <a:bodyPr/>
          <a:lstStyle/>
          <a:p>
            <a:r>
              <a:rPr lang="en-GB" dirty="0" err="1"/>
              <a:t>Signaaltonen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Meditatie</a:t>
            </a:r>
            <a:endParaRPr lang="en-GB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181846E-3DFC-9DF3-D0CC-0E66851E87FA}"/>
              </a:ext>
            </a:extLst>
          </p:cNvPr>
          <p:cNvSpPr txBox="1">
            <a:spLocks/>
          </p:cNvSpPr>
          <p:nvPr/>
        </p:nvSpPr>
        <p:spPr>
          <a:xfrm>
            <a:off x="345331" y="1061145"/>
            <a:ext cx="7800556" cy="4680520"/>
          </a:xfrm>
          <a:prstGeom prst="rect">
            <a:avLst/>
          </a:prstGeom>
        </p:spPr>
        <p:txBody>
          <a:bodyPr/>
          <a:lstStyle>
            <a:lvl1pPr marL="450850" marR="0" indent="-4508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89000" algn="l"/>
                <a:tab pos="1452563" algn="l"/>
              </a:tabLst>
              <a:defRPr lang="nl-NL" sz="2200" b="0" i="0" kern="1200" baseline="0" noProof="0" dirty="0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803275" indent="-309563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14425" indent="-3111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lang="nl-NL" sz="2200" b="0" i="0" kern="1200" baseline="0" noProof="0" dirty="0" err="1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466850" indent="-31115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 lang="nl-NL" sz="2200" b="0" i="0" kern="1200" baseline="0" noProof="0" dirty="0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33563" indent="-366713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lang="nl-NL" sz="2200" b="0" i="0" kern="1200" baseline="0" noProof="0" dirty="0" err="1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185988" indent="-352425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tabLst/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6pPr>
            <a:lvl7pPr marL="2144713" indent="-3111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tabLst/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7pPr>
            <a:lvl8pPr marL="2497138" indent="-35242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tabLst/>
              <a:defRPr lang="nl-NL" sz="2200" b="0" i="0" kern="1200" baseline="0" noProof="0" dirty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9pPr>
          </a:lstStyle>
          <a:p>
            <a:pPr marL="0" indent="0">
              <a:buNone/>
            </a:pPr>
            <a:r>
              <a:rPr lang="en-GB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Signaaltonen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Synesthetische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Traditie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combinatie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met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retoriek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de codes van de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beeldende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kunsten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Hildegards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i="1" dirty="0">
                <a:latin typeface="Arial" panose="020B0604020202020204" pitchFamily="34" charset="0"/>
                <a:cs typeface="Arial" panose="020B0604020202020204" pitchFamily="34" charset="0"/>
              </a:rPr>
              <a:t>Scivias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tekst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illustraties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GB" sz="1800" i="1" dirty="0">
                <a:latin typeface="Arial" panose="020B0604020202020204" pitchFamily="34" charset="0"/>
                <a:cs typeface="Arial" panose="020B0604020202020204" pitchFamily="34" charset="0"/>
              </a:rPr>
              <a:t>Symphoniae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muziek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90627-7B87-CF29-4575-41A3FEED3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599" y="2369020"/>
            <a:ext cx="3281160" cy="42349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8937F3-A2F7-02DF-A7E0-44200208E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799" y="2369020"/>
            <a:ext cx="2853190" cy="41865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F9D9BE-859E-EF62-0D74-29E5FE5DC3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2288" y="144665"/>
            <a:ext cx="4326777" cy="641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50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6">
            <a:extLst>
              <a:ext uri="{FF2B5EF4-FFF2-40B4-BE49-F238E27FC236}">
                <a16:creationId xmlns:a16="http://schemas.microsoft.com/office/drawing/2014/main" id="{9736991A-66EB-791E-D248-45D7F3A4A389}"/>
              </a:ext>
            </a:extLst>
          </p:cNvPr>
          <p:cNvSpPr txBox="1">
            <a:spLocks/>
          </p:cNvSpPr>
          <p:nvPr/>
        </p:nvSpPr>
        <p:spPr>
          <a:xfrm>
            <a:off x="9049915" y="6343086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lvl="0">
              <a:defRPr lang="nl-NL"/>
            </a:defPPr>
            <a:lvl1pPr marL="0" lvl="1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n-ea"/>
                <a:cs typeface="+mn-cs"/>
              </a:defRPr>
            </a:lvl1pPr>
            <a:lvl2pPr marL="4572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7381A9-0C9E-4D3A-A28B-AC4E168A57BC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8" name="Picture 7" descr="A close-up of a document&#10;&#10;Description automatically generated">
            <a:extLst>
              <a:ext uri="{FF2B5EF4-FFF2-40B4-BE49-F238E27FC236}">
                <a16:creationId xmlns:a16="http://schemas.microsoft.com/office/drawing/2014/main" id="{3AB81F89-2DC9-E913-CE5D-317F4F6C02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35" t="59348" r="3353" b="3260"/>
          <a:stretch/>
        </p:blipFill>
        <p:spPr>
          <a:xfrm>
            <a:off x="-1" y="121169"/>
            <a:ext cx="11193453" cy="26532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98EDD2-3E8A-A255-7666-AB40F0001A2F}"/>
              </a:ext>
            </a:extLst>
          </p:cNvPr>
          <p:cNvSpPr txBox="1"/>
          <p:nvPr/>
        </p:nvSpPr>
        <p:spPr>
          <a:xfrm>
            <a:off x="120923" y="2924944"/>
            <a:ext cx="280730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dirty="0"/>
              <a:t>NL-BPL 120, f. 133v, 10e </a:t>
            </a:r>
            <a:r>
              <a:rPr lang="en-GB" dirty="0" err="1"/>
              <a:t>eeuw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44CFC4-41B4-8855-CB75-2B4C3C7458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06" r="21088"/>
          <a:stretch/>
        </p:blipFill>
        <p:spPr>
          <a:xfrm rot="5400000">
            <a:off x="2936878" y="352191"/>
            <a:ext cx="3092260" cy="89660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35590A5-97CB-FE46-6FC1-F1CD27016C83}"/>
              </a:ext>
            </a:extLst>
          </p:cNvPr>
          <p:cNvSpPr txBox="1"/>
          <p:nvPr/>
        </p:nvSpPr>
        <p:spPr>
          <a:xfrm>
            <a:off x="0" y="6398113"/>
            <a:ext cx="233121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dirty="0"/>
              <a:t>NL-</a:t>
            </a:r>
            <a:r>
              <a:rPr lang="en-GB" dirty="0" err="1"/>
              <a:t>Uu</a:t>
            </a:r>
            <a:r>
              <a:rPr lang="en-GB" dirty="0"/>
              <a:t>, f. 134v, 12e </a:t>
            </a:r>
            <a:r>
              <a:rPr lang="en-GB" dirty="0" err="1"/>
              <a:t>eeuw</a:t>
            </a:r>
            <a:endParaRPr lang="en-GB" dirty="0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A510B853-CA18-5C3B-B22F-AB513918027F}"/>
              </a:ext>
            </a:extLst>
          </p:cNvPr>
          <p:cNvSpPr/>
          <p:nvPr/>
        </p:nvSpPr>
        <p:spPr>
          <a:xfrm>
            <a:off x="2857227" y="3661906"/>
            <a:ext cx="2232248" cy="86409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9826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age of a music book&#10;&#10;Description automatically generated">
            <a:extLst>
              <a:ext uri="{FF2B5EF4-FFF2-40B4-BE49-F238E27FC236}">
                <a16:creationId xmlns:a16="http://schemas.microsoft.com/office/drawing/2014/main" id="{2B197BE0-6640-8FB6-1DFD-F1CB508E44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43" t="31205" r="15799" b="10049"/>
          <a:stretch/>
        </p:blipFill>
        <p:spPr>
          <a:xfrm>
            <a:off x="1587" y="329184"/>
            <a:ext cx="6411558" cy="54620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A35E5C-8556-3062-785D-923203CF6916}"/>
              </a:ext>
            </a:extLst>
          </p:cNvPr>
          <p:cNvSpPr txBox="1"/>
          <p:nvPr/>
        </p:nvSpPr>
        <p:spPr>
          <a:xfrm>
            <a:off x="6413146" y="412039"/>
            <a:ext cx="1972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/>
              <a:t>Gemma </a:t>
            </a:r>
            <a:r>
              <a:rPr lang="nl-NL" sz="2800" b="1" err="1"/>
              <a:t>Ista</a:t>
            </a:r>
            <a:endParaRPr lang="nl-NL" sz="2800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651BEE-BAD1-334F-B1EE-7199A4DBA1A6}"/>
              </a:ext>
            </a:extLst>
          </p:cNvPr>
          <p:cNvSpPr txBox="1"/>
          <p:nvPr/>
        </p:nvSpPr>
        <p:spPr>
          <a:xfrm>
            <a:off x="6424244" y="1021554"/>
            <a:ext cx="550599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i="0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Deze</a:t>
            </a:r>
            <a:r>
              <a:rPr lang="en-GB" sz="24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0" i="0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parel</a:t>
            </a:r>
            <a:r>
              <a:rPr lang="en-GB" sz="24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0" i="0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schittert</a:t>
            </a:r>
            <a:r>
              <a:rPr lang="en-GB" sz="24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en-GB" sz="24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4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 de </a:t>
            </a:r>
            <a:r>
              <a:rPr lang="en-GB" sz="2400" b="0" i="0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hemel</a:t>
            </a:r>
            <a:br>
              <a:rPr lang="en-GB" sz="24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4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n-GB" sz="2400" b="0" i="0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fonkelt</a:t>
            </a:r>
            <a:r>
              <a:rPr lang="en-GB" sz="24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op </a:t>
            </a:r>
            <a:r>
              <a:rPr lang="en-GB" sz="2400" b="0" i="0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aarde</a:t>
            </a:r>
            <a:r>
              <a:rPr lang="en-GB" sz="24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24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4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Op zee </a:t>
            </a:r>
            <a:r>
              <a:rPr lang="en-GB" sz="2400" b="0" i="0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wordt</a:t>
            </a:r>
            <a:r>
              <a:rPr lang="en-GB" sz="24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0" i="0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hij</a:t>
            </a:r>
            <a:r>
              <a:rPr lang="en-GB" sz="24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0" i="0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aangeroepen</a:t>
            </a:r>
            <a:br>
              <a:rPr lang="en-GB" sz="24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4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Op de </a:t>
            </a:r>
            <a:r>
              <a:rPr lang="en-GB" sz="2400" b="0" i="0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eilanden</a:t>
            </a:r>
            <a:r>
              <a:rPr lang="en-GB" sz="24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0" i="0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vereerd</a:t>
            </a:r>
            <a:br>
              <a:rPr lang="en-GB" sz="24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4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En is </a:t>
            </a:r>
            <a:r>
              <a:rPr lang="en-GB" sz="2400" b="0" i="0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overal</a:t>
            </a:r>
            <a:r>
              <a:rPr lang="en-GB" sz="24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0" i="0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bemind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45284D-ACA3-C719-4B36-50014C2EEDB4}"/>
              </a:ext>
            </a:extLst>
          </p:cNvPr>
          <p:cNvSpPr/>
          <p:nvPr/>
        </p:nvSpPr>
        <p:spPr>
          <a:xfrm>
            <a:off x="2464262" y="4725144"/>
            <a:ext cx="2381165" cy="11390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4184E8-67E7-FE5E-80DB-513F9BD69442}"/>
              </a:ext>
            </a:extLst>
          </p:cNvPr>
          <p:cNvSpPr txBox="1"/>
          <p:nvPr/>
        </p:nvSpPr>
        <p:spPr>
          <a:xfrm>
            <a:off x="0" y="-10240"/>
            <a:ext cx="1368152" cy="367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599DA6-41F5-A02E-DC08-F0A04399D0C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jdelijke aanduiding voor dianummer 6">
            <a:extLst>
              <a:ext uri="{FF2B5EF4-FFF2-40B4-BE49-F238E27FC236}">
                <a16:creationId xmlns:a16="http://schemas.microsoft.com/office/drawing/2014/main" id="{878AD5B0-AF02-8FAD-FF2B-226CEF94B1B1}"/>
              </a:ext>
            </a:extLst>
          </p:cNvPr>
          <p:cNvSpPr txBox="1">
            <a:spLocks/>
          </p:cNvSpPr>
          <p:nvPr/>
        </p:nvSpPr>
        <p:spPr>
          <a:xfrm>
            <a:off x="9049915" y="630932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lvl="0">
              <a:defRPr lang="nl-NL"/>
            </a:defPPr>
            <a:lvl1pPr marL="0" lvl="1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n-ea"/>
                <a:cs typeface="+mn-cs"/>
              </a:defRPr>
            </a:lvl1pPr>
            <a:lvl2pPr marL="4572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7381A9-0C9E-4D3A-A28B-AC4E168A57BC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11552D-F543-A013-4799-2E5C84DEA391}"/>
              </a:ext>
            </a:extLst>
          </p:cNvPr>
          <p:cNvSpPr txBox="1"/>
          <p:nvPr/>
        </p:nvSpPr>
        <p:spPr>
          <a:xfrm>
            <a:off x="0" y="7551"/>
            <a:ext cx="864096" cy="28456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2203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age of a music book&#10;&#10;Description automatically generated">
            <a:extLst>
              <a:ext uri="{FF2B5EF4-FFF2-40B4-BE49-F238E27FC236}">
                <a16:creationId xmlns:a16="http://schemas.microsoft.com/office/drawing/2014/main" id="{2B197BE0-6640-8FB6-1DFD-F1CB508E44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43" t="31205" r="15799" b="10049"/>
          <a:stretch/>
        </p:blipFill>
        <p:spPr>
          <a:xfrm>
            <a:off x="0" y="0"/>
            <a:ext cx="6411558" cy="58708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A35E5C-8556-3062-785D-923203CF6916}"/>
              </a:ext>
            </a:extLst>
          </p:cNvPr>
          <p:cNvSpPr txBox="1"/>
          <p:nvPr/>
        </p:nvSpPr>
        <p:spPr>
          <a:xfrm>
            <a:off x="6205882" y="399847"/>
            <a:ext cx="3181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1. Imitatio: Melodie volgt tekst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5C6A78-CFAD-A6E7-2B0E-C9FF180409CE}"/>
              </a:ext>
            </a:extLst>
          </p:cNvPr>
          <p:cNvSpPr/>
          <p:nvPr/>
        </p:nvSpPr>
        <p:spPr>
          <a:xfrm>
            <a:off x="2496681" y="987186"/>
            <a:ext cx="829019" cy="762786"/>
          </a:xfrm>
          <a:prstGeom prst="rect">
            <a:avLst/>
          </a:prstGeom>
          <a:solidFill>
            <a:srgbClr val="FFFF00">
              <a:alpha val="10000"/>
            </a:srgbClr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0DA24F-3FC7-6AFE-6941-A21BB7100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972" y="1037741"/>
            <a:ext cx="553645" cy="6459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64B6A85-467D-D19F-C6BF-A0188708D7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4551" y="2089502"/>
            <a:ext cx="800664" cy="6593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4FC0FE9-DC48-0766-9DBB-6C606C1EF5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830" y="2935406"/>
            <a:ext cx="1884129" cy="7835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74DEBF9-065A-5AC2-3C2B-B50FB2B17C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857" y="3044819"/>
            <a:ext cx="262321" cy="6470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B7614D9-85E8-946B-491A-05D5743684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4550" y="4050446"/>
            <a:ext cx="1315205" cy="564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D74AFD-5567-04E0-622A-720C459AD3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4549" y="4910859"/>
            <a:ext cx="558302" cy="5404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A362B8-EFD2-8068-BB42-D8090318AB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68618" y="4910859"/>
            <a:ext cx="1527982" cy="59168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0FBAEA0-854C-040C-B641-D4ABA88275A4}"/>
              </a:ext>
            </a:extLst>
          </p:cNvPr>
          <p:cNvSpPr/>
          <p:nvPr/>
        </p:nvSpPr>
        <p:spPr>
          <a:xfrm>
            <a:off x="394612" y="3691879"/>
            <a:ext cx="1884129" cy="762786"/>
          </a:xfrm>
          <a:prstGeom prst="rect">
            <a:avLst/>
          </a:prstGeom>
          <a:solidFill>
            <a:srgbClr val="FFFF00">
              <a:alpha val="10495"/>
            </a:srgbClr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3C8D0E-A39F-C84B-7371-E291B563BB32}"/>
              </a:ext>
            </a:extLst>
          </p:cNvPr>
          <p:cNvSpPr/>
          <p:nvPr/>
        </p:nvSpPr>
        <p:spPr>
          <a:xfrm>
            <a:off x="442487" y="1922101"/>
            <a:ext cx="902012" cy="805333"/>
          </a:xfrm>
          <a:prstGeom prst="rect">
            <a:avLst/>
          </a:prstGeom>
          <a:solidFill>
            <a:srgbClr val="FFFF00">
              <a:alpha val="9987"/>
            </a:srgbClr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EA0E35-C22A-C3D9-F9F5-DE9A729D0C89}"/>
              </a:ext>
            </a:extLst>
          </p:cNvPr>
          <p:cNvSpPr/>
          <p:nvPr/>
        </p:nvSpPr>
        <p:spPr>
          <a:xfrm>
            <a:off x="3374652" y="1960946"/>
            <a:ext cx="1918024" cy="762786"/>
          </a:xfrm>
          <a:prstGeom prst="rect">
            <a:avLst/>
          </a:prstGeom>
          <a:solidFill>
            <a:srgbClr val="FFFF00">
              <a:alpha val="10128"/>
            </a:srgbClr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721990-D08F-99A6-94E3-08E6E862DB7C}"/>
              </a:ext>
            </a:extLst>
          </p:cNvPr>
          <p:cNvSpPr/>
          <p:nvPr/>
        </p:nvSpPr>
        <p:spPr>
          <a:xfrm>
            <a:off x="1965618" y="2723732"/>
            <a:ext cx="1803929" cy="922738"/>
          </a:xfrm>
          <a:prstGeom prst="rect">
            <a:avLst/>
          </a:prstGeom>
          <a:solidFill>
            <a:srgbClr val="FFFF00">
              <a:alpha val="9841"/>
            </a:srgbClr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23D5CBA-1ACE-2730-9265-1C40F56F9E09}"/>
              </a:ext>
            </a:extLst>
          </p:cNvPr>
          <p:cNvSpPr/>
          <p:nvPr/>
        </p:nvSpPr>
        <p:spPr>
          <a:xfrm>
            <a:off x="4616896" y="2803708"/>
            <a:ext cx="900441" cy="762786"/>
          </a:xfrm>
          <a:prstGeom prst="rect">
            <a:avLst/>
          </a:prstGeom>
          <a:solidFill>
            <a:srgbClr val="FFFF00">
              <a:alpha val="9723"/>
            </a:srgbClr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717444F-9B12-C058-4DEE-7A21989F2E83}"/>
              </a:ext>
            </a:extLst>
          </p:cNvPr>
          <p:cNvSpPr/>
          <p:nvPr/>
        </p:nvSpPr>
        <p:spPr>
          <a:xfrm>
            <a:off x="6285637" y="1106783"/>
            <a:ext cx="257832" cy="37478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79E344E-117E-7635-3638-C0A8B2074D84}"/>
              </a:ext>
            </a:extLst>
          </p:cNvPr>
          <p:cNvSpPr/>
          <p:nvPr/>
        </p:nvSpPr>
        <p:spPr>
          <a:xfrm>
            <a:off x="6560603" y="2170251"/>
            <a:ext cx="273597" cy="45886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1805664-AD0F-0C87-9F10-26CE70646E4D}"/>
              </a:ext>
            </a:extLst>
          </p:cNvPr>
          <p:cNvSpPr/>
          <p:nvPr/>
        </p:nvSpPr>
        <p:spPr>
          <a:xfrm>
            <a:off x="6224932" y="2954704"/>
            <a:ext cx="407513" cy="95079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40E08BD-A242-CF85-A529-7E99D7DB21FA}"/>
              </a:ext>
            </a:extLst>
          </p:cNvPr>
          <p:cNvSpPr/>
          <p:nvPr/>
        </p:nvSpPr>
        <p:spPr>
          <a:xfrm>
            <a:off x="6310316" y="4824250"/>
            <a:ext cx="233154" cy="62709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A496AB1-05EF-82CF-1B68-D5DF6E3AE472}"/>
              </a:ext>
            </a:extLst>
          </p:cNvPr>
          <p:cNvSpPr/>
          <p:nvPr/>
        </p:nvSpPr>
        <p:spPr>
          <a:xfrm>
            <a:off x="6479789" y="3934455"/>
            <a:ext cx="273597" cy="56432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58F3AB-4C7A-8A49-48DA-FAD99BCF2A6F}"/>
              </a:ext>
            </a:extLst>
          </p:cNvPr>
          <p:cNvSpPr txBox="1"/>
          <p:nvPr/>
        </p:nvSpPr>
        <p:spPr>
          <a:xfrm>
            <a:off x="8776372" y="1137746"/>
            <a:ext cx="3495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u="sng" dirty="0" err="1"/>
              <a:t>ful</a:t>
            </a:r>
            <a:r>
              <a:rPr lang="nl-NL" sz="2000" dirty="0" err="1"/>
              <a:t>get</a:t>
            </a:r>
            <a:r>
              <a:rPr lang="nl-NL" sz="2000" dirty="0"/>
              <a:t>         E-F:    kleine </a:t>
            </a:r>
            <a:r>
              <a:rPr lang="nl-NL" sz="2000" dirty="0" err="1"/>
              <a:t>sekunde</a:t>
            </a:r>
            <a:endParaRPr lang="nl-NL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E49BCE6-B9C5-3454-6E46-7D2A89143D63}"/>
              </a:ext>
            </a:extLst>
          </p:cNvPr>
          <p:cNvSpPr txBox="1"/>
          <p:nvPr/>
        </p:nvSpPr>
        <p:spPr>
          <a:xfrm>
            <a:off x="8776372" y="2097307"/>
            <a:ext cx="3402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 err="1"/>
              <a:t>co</a:t>
            </a:r>
            <a:r>
              <a:rPr lang="nl-NL" sz="2000" b="1" u="sng" dirty="0" err="1"/>
              <a:t>rus</a:t>
            </a:r>
            <a:r>
              <a:rPr lang="nl-NL" sz="2000" dirty="0" err="1"/>
              <a:t>cat</a:t>
            </a:r>
            <a:r>
              <a:rPr lang="nl-NL" sz="2000" dirty="0"/>
              <a:t>     C-D:  grote </a:t>
            </a:r>
            <a:r>
              <a:rPr lang="nl-NL" sz="2000" dirty="0" err="1"/>
              <a:t>sekunde</a:t>
            </a:r>
            <a:endParaRPr lang="nl-NL" sz="2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FBA6D8-A763-52DF-0F02-D2607855CA4A}"/>
              </a:ext>
            </a:extLst>
          </p:cNvPr>
          <p:cNvSpPr txBox="1"/>
          <p:nvPr/>
        </p:nvSpPr>
        <p:spPr>
          <a:xfrm>
            <a:off x="8761539" y="3026172"/>
            <a:ext cx="3093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u="sng" dirty="0" err="1"/>
              <a:t>ob</a:t>
            </a:r>
            <a:r>
              <a:rPr lang="nl-NL" sz="2000" dirty="0" err="1"/>
              <a:t>secratur</a:t>
            </a:r>
            <a:r>
              <a:rPr lang="nl-NL" sz="2000" dirty="0"/>
              <a:t> E-G:  kleine terts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15E5C2-E9EE-0EE6-747C-F3278C5C5DD6}"/>
              </a:ext>
            </a:extLst>
          </p:cNvPr>
          <p:cNvSpPr txBox="1"/>
          <p:nvPr/>
        </p:nvSpPr>
        <p:spPr>
          <a:xfrm>
            <a:off x="8761539" y="4037116"/>
            <a:ext cx="2536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 err="1"/>
              <a:t>ho</a:t>
            </a:r>
            <a:r>
              <a:rPr lang="nl-NL" sz="2000" b="1" u="sng" dirty="0" err="1"/>
              <a:t>no</a:t>
            </a:r>
            <a:r>
              <a:rPr lang="nl-NL" sz="2000" dirty="0" err="1"/>
              <a:t>ratur</a:t>
            </a:r>
            <a:r>
              <a:rPr lang="nl-NL" sz="2000" dirty="0"/>
              <a:t>  G-C’: kwart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93CA984-101C-F591-93AD-6B544A5CEB0F}"/>
              </a:ext>
            </a:extLst>
          </p:cNvPr>
          <p:cNvSpPr txBox="1"/>
          <p:nvPr/>
        </p:nvSpPr>
        <p:spPr>
          <a:xfrm>
            <a:off x="8761539" y="4883773"/>
            <a:ext cx="2545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u="sng" dirty="0" err="1"/>
              <a:t>di</a:t>
            </a:r>
            <a:r>
              <a:rPr lang="nl-NL" sz="2000" dirty="0" err="1"/>
              <a:t>ligitur</a:t>
            </a:r>
            <a:r>
              <a:rPr lang="nl-NL" sz="2000" dirty="0"/>
              <a:t>       D-A:  kwint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F69F321-5025-6CC0-8B7B-858A3102A9CD}"/>
              </a:ext>
            </a:extLst>
          </p:cNvPr>
          <p:cNvSpPr/>
          <p:nvPr/>
        </p:nvSpPr>
        <p:spPr>
          <a:xfrm>
            <a:off x="2060994" y="2635691"/>
            <a:ext cx="1346811" cy="39048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2B2283-35DA-DCBE-86FB-CBE4067CC311}"/>
              </a:ext>
            </a:extLst>
          </p:cNvPr>
          <p:cNvSpPr/>
          <p:nvPr/>
        </p:nvSpPr>
        <p:spPr>
          <a:xfrm>
            <a:off x="2464262" y="4725144"/>
            <a:ext cx="2381165" cy="11390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21081C-6F82-806B-1946-706878A9C15D}"/>
              </a:ext>
            </a:extLst>
          </p:cNvPr>
          <p:cNvSpPr txBox="1"/>
          <p:nvPr/>
        </p:nvSpPr>
        <p:spPr>
          <a:xfrm>
            <a:off x="0" y="-10240"/>
            <a:ext cx="1368152" cy="367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3AE30-1843-1005-AF3F-204BD5A3925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jdelijke aanduiding voor dianummer 6">
            <a:extLst>
              <a:ext uri="{FF2B5EF4-FFF2-40B4-BE49-F238E27FC236}">
                <a16:creationId xmlns:a16="http://schemas.microsoft.com/office/drawing/2014/main" id="{EC5B28B3-BB52-044B-7570-F3ACF4863C87}"/>
              </a:ext>
            </a:extLst>
          </p:cNvPr>
          <p:cNvSpPr txBox="1">
            <a:spLocks/>
          </p:cNvSpPr>
          <p:nvPr/>
        </p:nvSpPr>
        <p:spPr>
          <a:xfrm>
            <a:off x="9108892" y="630932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lvl="0">
              <a:defRPr lang="nl-NL"/>
            </a:defPPr>
            <a:lvl1pPr marL="0" lvl="1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n-ea"/>
                <a:cs typeface="+mn-cs"/>
              </a:defRPr>
            </a:lvl1pPr>
            <a:lvl2pPr marL="4572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7381A9-0C9E-4D3A-A28B-AC4E168A57BC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C6A8C3-9BD2-19A9-0405-116E23F30BAA}"/>
              </a:ext>
            </a:extLst>
          </p:cNvPr>
          <p:cNvSpPr txBox="1"/>
          <p:nvPr/>
        </p:nvSpPr>
        <p:spPr>
          <a:xfrm>
            <a:off x="0" y="7551"/>
            <a:ext cx="864096" cy="28456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305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age of a music book&#10;&#10;Description automatically generated">
            <a:extLst>
              <a:ext uri="{FF2B5EF4-FFF2-40B4-BE49-F238E27FC236}">
                <a16:creationId xmlns:a16="http://schemas.microsoft.com/office/drawing/2014/main" id="{2B197BE0-6640-8FB6-1DFD-F1CB508E44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43" t="31205" r="15799" b="10049"/>
          <a:stretch/>
        </p:blipFill>
        <p:spPr>
          <a:xfrm>
            <a:off x="0" y="7551"/>
            <a:ext cx="6411558" cy="587081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D5C6A78-CFAD-A6E7-2B0E-C9FF180409CE}"/>
              </a:ext>
            </a:extLst>
          </p:cNvPr>
          <p:cNvSpPr/>
          <p:nvPr/>
        </p:nvSpPr>
        <p:spPr>
          <a:xfrm>
            <a:off x="2496681" y="987186"/>
            <a:ext cx="829019" cy="762786"/>
          </a:xfrm>
          <a:prstGeom prst="rect">
            <a:avLst/>
          </a:prstGeom>
          <a:solidFill>
            <a:srgbClr val="FFFF00">
              <a:alpha val="10000"/>
            </a:srgbClr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0FBAEA0-854C-040C-B641-D4ABA88275A4}"/>
              </a:ext>
            </a:extLst>
          </p:cNvPr>
          <p:cNvSpPr/>
          <p:nvPr/>
        </p:nvSpPr>
        <p:spPr>
          <a:xfrm>
            <a:off x="394612" y="3691879"/>
            <a:ext cx="1884129" cy="762786"/>
          </a:xfrm>
          <a:prstGeom prst="rect">
            <a:avLst/>
          </a:prstGeom>
          <a:solidFill>
            <a:srgbClr val="FFFF00">
              <a:alpha val="10495"/>
            </a:srgbClr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3C8D0E-A39F-C84B-7371-E291B563BB32}"/>
              </a:ext>
            </a:extLst>
          </p:cNvPr>
          <p:cNvSpPr/>
          <p:nvPr/>
        </p:nvSpPr>
        <p:spPr>
          <a:xfrm>
            <a:off x="442487" y="1922101"/>
            <a:ext cx="902012" cy="805333"/>
          </a:xfrm>
          <a:prstGeom prst="rect">
            <a:avLst/>
          </a:prstGeom>
          <a:solidFill>
            <a:srgbClr val="FFFF00">
              <a:alpha val="9987"/>
            </a:srgbClr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EA0E35-C22A-C3D9-F9F5-DE9A729D0C89}"/>
              </a:ext>
            </a:extLst>
          </p:cNvPr>
          <p:cNvSpPr/>
          <p:nvPr/>
        </p:nvSpPr>
        <p:spPr>
          <a:xfrm>
            <a:off x="3374652" y="1960946"/>
            <a:ext cx="1918024" cy="762786"/>
          </a:xfrm>
          <a:prstGeom prst="rect">
            <a:avLst/>
          </a:prstGeom>
          <a:solidFill>
            <a:srgbClr val="FFFF00">
              <a:alpha val="10128"/>
            </a:srgbClr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721990-D08F-99A6-94E3-08E6E862DB7C}"/>
              </a:ext>
            </a:extLst>
          </p:cNvPr>
          <p:cNvSpPr/>
          <p:nvPr/>
        </p:nvSpPr>
        <p:spPr>
          <a:xfrm>
            <a:off x="1965618" y="2723732"/>
            <a:ext cx="1803929" cy="922738"/>
          </a:xfrm>
          <a:prstGeom prst="rect">
            <a:avLst/>
          </a:prstGeom>
          <a:solidFill>
            <a:srgbClr val="FFFF00">
              <a:alpha val="9841"/>
            </a:srgbClr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23D5CBA-1ACE-2730-9265-1C40F56F9E09}"/>
              </a:ext>
            </a:extLst>
          </p:cNvPr>
          <p:cNvSpPr/>
          <p:nvPr/>
        </p:nvSpPr>
        <p:spPr>
          <a:xfrm>
            <a:off x="4616896" y="2803708"/>
            <a:ext cx="900441" cy="762786"/>
          </a:xfrm>
          <a:prstGeom prst="rect">
            <a:avLst/>
          </a:prstGeom>
          <a:solidFill>
            <a:srgbClr val="FFFF00">
              <a:alpha val="9723"/>
            </a:srgbClr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F69F321-5025-6CC0-8B7B-858A3102A9CD}"/>
              </a:ext>
            </a:extLst>
          </p:cNvPr>
          <p:cNvSpPr/>
          <p:nvPr/>
        </p:nvSpPr>
        <p:spPr>
          <a:xfrm>
            <a:off x="2060994" y="2635691"/>
            <a:ext cx="1346811" cy="39048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A7611B-E755-B5A5-A5C0-1F7ACCB0588B}"/>
              </a:ext>
            </a:extLst>
          </p:cNvPr>
          <p:cNvSpPr txBox="1"/>
          <p:nvPr/>
        </p:nvSpPr>
        <p:spPr>
          <a:xfrm>
            <a:off x="5741689" y="877592"/>
            <a:ext cx="641155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1" u="sng" dirty="0" err="1"/>
              <a:t>Ful</a:t>
            </a:r>
            <a:r>
              <a:rPr lang="en-GB" sz="2400" b="1" i="1" dirty="0" err="1"/>
              <a:t>get</a:t>
            </a:r>
            <a:r>
              <a:rPr lang="en-GB" sz="2400" dirty="0"/>
              <a:t>:         </a:t>
            </a:r>
            <a:r>
              <a:rPr lang="en-GB" sz="2000" dirty="0" err="1">
                <a:solidFill>
                  <a:srgbClr val="13343B"/>
                </a:solidFill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Deze</a:t>
            </a:r>
            <a:r>
              <a:rPr lang="en-GB" sz="2000" dirty="0">
                <a:solidFill>
                  <a:srgbClr val="13343B"/>
                </a:solidFill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13343B"/>
                </a:solidFill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parel</a:t>
            </a:r>
            <a:r>
              <a:rPr lang="en-GB" sz="2000" dirty="0">
                <a:solidFill>
                  <a:srgbClr val="13343B"/>
                </a:solidFill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13343B"/>
                </a:solidFill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schittert</a:t>
            </a:r>
            <a:r>
              <a:rPr lang="en-GB" sz="2000" b="1" dirty="0">
                <a:solidFill>
                  <a:srgbClr val="13343B"/>
                </a:solidFill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srgbClr val="13343B"/>
                </a:solidFill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 de </a:t>
            </a:r>
            <a:r>
              <a:rPr lang="en-GB" sz="2000" dirty="0" err="1">
                <a:solidFill>
                  <a:srgbClr val="13343B"/>
                </a:solidFill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hemel</a:t>
            </a:r>
            <a:br>
              <a:rPr lang="en-GB" sz="2000" dirty="0">
                <a:solidFill>
                  <a:srgbClr val="13343B"/>
                </a:solidFill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dirty="0"/>
          </a:p>
          <a:p>
            <a:r>
              <a:rPr lang="en-GB" sz="2400" b="1" i="1" dirty="0" err="1"/>
              <a:t>Co</a:t>
            </a:r>
            <a:r>
              <a:rPr lang="en-GB" sz="2400" b="1" i="1" u="sng" dirty="0" err="1"/>
              <a:t>rus</a:t>
            </a:r>
            <a:r>
              <a:rPr lang="en-GB" sz="2400" b="1" i="1" dirty="0" err="1"/>
              <a:t>cat</a:t>
            </a:r>
            <a:r>
              <a:rPr lang="en-GB" sz="2400" dirty="0"/>
              <a:t>:</a:t>
            </a:r>
            <a:r>
              <a:rPr lang="en-GB" sz="24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  En </a:t>
            </a:r>
            <a:r>
              <a:rPr lang="en-GB" sz="2200" b="1" i="1" u="sng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fonkelt</a:t>
            </a:r>
            <a:r>
              <a:rPr lang="en-GB" sz="2400" b="1" i="1" u="sng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op </a:t>
            </a:r>
            <a:r>
              <a:rPr lang="en-GB" sz="2400" b="0" i="0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aarde</a:t>
            </a:r>
            <a:r>
              <a:rPr lang="en-GB" sz="24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2400" dirty="0"/>
            </a:br>
            <a:endParaRPr lang="en-GB" sz="2400" dirty="0"/>
          </a:p>
          <a:p>
            <a:r>
              <a:rPr lang="en-GB" sz="2400" b="1" i="1" dirty="0" err="1"/>
              <a:t>Ob</a:t>
            </a:r>
            <a:r>
              <a:rPr lang="en-GB" sz="2400" b="1" i="1" u="sng" dirty="0" err="1"/>
              <a:t>se</a:t>
            </a:r>
            <a:r>
              <a:rPr lang="en-GB" sz="2400" b="1" i="1" dirty="0" err="1"/>
              <a:t>cratur</a:t>
            </a:r>
            <a:r>
              <a:rPr lang="en-GB" sz="2400" i="1" dirty="0"/>
              <a:t>:</a:t>
            </a:r>
            <a:r>
              <a:rPr lang="en-GB" sz="28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Op zee </a:t>
            </a:r>
            <a:r>
              <a:rPr lang="en-GB" sz="2400" b="0" i="0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wordt</a:t>
            </a:r>
            <a:r>
              <a:rPr lang="en-GB" sz="24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0" i="0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hij</a:t>
            </a:r>
            <a:r>
              <a:rPr lang="en-GB" sz="24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0" i="0" dirty="0" err="1">
                <a:solidFill>
                  <a:srgbClr val="FF0000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aangeroepen</a:t>
            </a:r>
            <a:r>
              <a:rPr lang="en-GB" sz="2800" b="0" i="0" dirty="0">
                <a:solidFill>
                  <a:srgbClr val="FF0000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2800" b="1" dirty="0"/>
            </a:br>
            <a:endParaRPr lang="en-GB" sz="2800" b="1" dirty="0"/>
          </a:p>
          <a:p>
            <a:r>
              <a:rPr lang="en-GB" sz="2400" b="1" i="1" u="sng" dirty="0" err="1"/>
              <a:t>Ho</a:t>
            </a:r>
            <a:r>
              <a:rPr lang="en-GB" sz="2400" b="1" i="1" dirty="0" err="1"/>
              <a:t>no</a:t>
            </a:r>
            <a:r>
              <a:rPr lang="en-GB" sz="2400" b="1" i="1" u="sng" dirty="0" err="1"/>
              <a:t>ratur</a:t>
            </a:r>
            <a:r>
              <a:rPr lang="en-GB" sz="2400" dirty="0"/>
              <a:t>:</a:t>
            </a:r>
            <a:r>
              <a:rPr lang="en-GB" sz="32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Op de </a:t>
            </a:r>
            <a:r>
              <a:rPr lang="en-GB" sz="3200" b="0" i="0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eilanden</a:t>
            </a:r>
            <a:r>
              <a:rPr lang="en-GB" sz="3200" dirty="0">
                <a:solidFill>
                  <a:srgbClr val="13343B"/>
                </a:solidFill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b="1" i="0" dirty="0" err="1">
                <a:solidFill>
                  <a:srgbClr val="FF0000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vereerd</a:t>
            </a:r>
            <a:br>
              <a:rPr lang="en-GB" sz="3200" b="1" u="sng" dirty="0">
                <a:solidFill>
                  <a:srgbClr val="FF0000"/>
                </a:solidFill>
              </a:rPr>
            </a:br>
            <a:r>
              <a:rPr lang="en-GB" sz="1200" b="1" u="sng" dirty="0" err="1">
                <a:solidFill>
                  <a:srgbClr val="FF0000"/>
                </a:solidFill>
              </a:rPr>
              <a:t>buiten</a:t>
            </a:r>
            <a:r>
              <a:rPr lang="en-GB" sz="1200" b="1" u="sng" dirty="0">
                <a:solidFill>
                  <a:srgbClr val="FF0000"/>
                </a:solidFill>
              </a:rPr>
              <a:t> gamut</a:t>
            </a:r>
            <a:endParaRPr lang="en-GB" sz="3200" b="1" u="sng" dirty="0">
              <a:solidFill>
                <a:srgbClr val="FF0000"/>
              </a:solidFill>
            </a:endParaRPr>
          </a:p>
          <a:p>
            <a:r>
              <a:rPr lang="en-GB" sz="2400" b="1" i="1" u="sng" dirty="0" err="1"/>
              <a:t>Dili</a:t>
            </a:r>
            <a:r>
              <a:rPr lang="en-GB" sz="2400" b="1" i="1" dirty="0" err="1"/>
              <a:t>gitur</a:t>
            </a:r>
            <a:r>
              <a:rPr lang="en-GB" sz="2400" i="1" dirty="0"/>
              <a:t>:</a:t>
            </a:r>
            <a:r>
              <a:rPr lang="en-GB" sz="40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24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n-GB" sz="2400" b="0" i="0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overal</a:t>
            </a:r>
            <a:r>
              <a:rPr lang="en-GB" sz="24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i="0" u="sng" dirty="0" err="1">
                <a:solidFill>
                  <a:srgbClr val="FF0000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bemind</a:t>
            </a:r>
            <a:r>
              <a:rPr lang="en-GB" sz="4000" b="1" i="0" u="sng" dirty="0">
                <a:solidFill>
                  <a:srgbClr val="FF0000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4000" b="1" u="sng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150333-6F34-1116-6B01-4578DEDE38BA}"/>
              </a:ext>
            </a:extLst>
          </p:cNvPr>
          <p:cNvSpPr/>
          <p:nvPr/>
        </p:nvSpPr>
        <p:spPr>
          <a:xfrm>
            <a:off x="2464262" y="4725144"/>
            <a:ext cx="2381165" cy="11390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571262-0156-014F-65C6-3B492CEFCD63}"/>
              </a:ext>
            </a:extLst>
          </p:cNvPr>
          <p:cNvSpPr/>
          <p:nvPr/>
        </p:nvSpPr>
        <p:spPr>
          <a:xfrm>
            <a:off x="2471252" y="4576520"/>
            <a:ext cx="2381165" cy="11390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77A23F-5723-8625-9309-ECB8D1FEFEAA}"/>
              </a:ext>
            </a:extLst>
          </p:cNvPr>
          <p:cNvSpPr txBox="1"/>
          <p:nvPr/>
        </p:nvSpPr>
        <p:spPr>
          <a:xfrm>
            <a:off x="5917150" y="508260"/>
            <a:ext cx="3128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2. Imitatio: Melodie volgt tekst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F78079-8570-A000-824D-F5D812EC1C0A}"/>
              </a:ext>
            </a:extLst>
          </p:cNvPr>
          <p:cNvSpPr txBox="1"/>
          <p:nvPr/>
        </p:nvSpPr>
        <p:spPr>
          <a:xfrm>
            <a:off x="0" y="-10240"/>
            <a:ext cx="1368152" cy="367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9C3CCF8-7EC2-BE92-FF7A-B5D8E363AF4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jdelijke aanduiding voor dianummer 6">
            <a:extLst>
              <a:ext uri="{FF2B5EF4-FFF2-40B4-BE49-F238E27FC236}">
                <a16:creationId xmlns:a16="http://schemas.microsoft.com/office/drawing/2014/main" id="{6C535C76-6838-A031-01EC-9899EE570895}"/>
              </a:ext>
            </a:extLst>
          </p:cNvPr>
          <p:cNvSpPr txBox="1">
            <a:spLocks/>
          </p:cNvSpPr>
          <p:nvPr/>
        </p:nvSpPr>
        <p:spPr>
          <a:xfrm>
            <a:off x="9067094" y="630932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lvl="0">
              <a:defRPr lang="nl-NL"/>
            </a:defPPr>
            <a:lvl1pPr marL="0" lvl="1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n-ea"/>
                <a:cs typeface="+mn-cs"/>
              </a:defRPr>
            </a:lvl1pPr>
            <a:lvl2pPr marL="4572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7381A9-0C9E-4D3A-A28B-AC4E168A57BC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6A1519-B84A-710B-20A6-26554A5705DF}"/>
              </a:ext>
            </a:extLst>
          </p:cNvPr>
          <p:cNvSpPr txBox="1"/>
          <p:nvPr/>
        </p:nvSpPr>
        <p:spPr>
          <a:xfrm>
            <a:off x="0" y="7551"/>
            <a:ext cx="864096" cy="28456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3639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age of a music book&#10;&#10;Description automatically generated">
            <a:extLst>
              <a:ext uri="{FF2B5EF4-FFF2-40B4-BE49-F238E27FC236}">
                <a16:creationId xmlns:a16="http://schemas.microsoft.com/office/drawing/2014/main" id="{2B197BE0-6640-8FB6-1DFD-F1CB508E44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43" t="31205" r="15799" b="10049"/>
          <a:stretch/>
        </p:blipFill>
        <p:spPr>
          <a:xfrm>
            <a:off x="-6309" y="6494"/>
            <a:ext cx="6411558" cy="58708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A35E5C-8556-3062-785D-923203CF6916}"/>
              </a:ext>
            </a:extLst>
          </p:cNvPr>
          <p:cNvSpPr txBox="1"/>
          <p:nvPr/>
        </p:nvSpPr>
        <p:spPr>
          <a:xfrm>
            <a:off x="5837074" y="529023"/>
            <a:ext cx="295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3. Accentuering signaaltonen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5C6A78-CFAD-A6E7-2B0E-C9FF180409CE}"/>
              </a:ext>
            </a:extLst>
          </p:cNvPr>
          <p:cNvSpPr/>
          <p:nvPr/>
        </p:nvSpPr>
        <p:spPr>
          <a:xfrm>
            <a:off x="525266" y="898355"/>
            <a:ext cx="4780233" cy="96863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E0BAA64-C109-F8AE-CA05-19AB2E13A193}"/>
              </a:ext>
            </a:extLst>
          </p:cNvPr>
          <p:cNvSpPr/>
          <p:nvPr/>
        </p:nvSpPr>
        <p:spPr>
          <a:xfrm>
            <a:off x="1617164" y="3878663"/>
            <a:ext cx="303658" cy="44212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4EB9D60-E87B-751C-DFFE-C3400486A66F}"/>
              </a:ext>
            </a:extLst>
          </p:cNvPr>
          <p:cNvSpPr/>
          <p:nvPr/>
        </p:nvSpPr>
        <p:spPr>
          <a:xfrm>
            <a:off x="4099640" y="2994023"/>
            <a:ext cx="231112" cy="37178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059780B-95AA-5F48-044F-F265B940B39B}"/>
              </a:ext>
            </a:extLst>
          </p:cNvPr>
          <p:cNvSpPr/>
          <p:nvPr/>
        </p:nvSpPr>
        <p:spPr>
          <a:xfrm>
            <a:off x="2584618" y="2099247"/>
            <a:ext cx="231112" cy="37178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432807E-74BB-E390-0411-A438D854F4F8}"/>
              </a:ext>
            </a:extLst>
          </p:cNvPr>
          <p:cNvSpPr/>
          <p:nvPr/>
        </p:nvSpPr>
        <p:spPr>
          <a:xfrm>
            <a:off x="1299500" y="2113408"/>
            <a:ext cx="231112" cy="37178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5FD7EAB-16A7-331C-7EBB-9181E5B7AAF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21923" y="6309320"/>
            <a:ext cx="2971800" cy="457200"/>
          </a:xfrm>
        </p:spPr>
        <p:txBody>
          <a:bodyPr/>
          <a:lstStyle/>
          <a:p>
            <a:fld id="{1872DE94-3F9B-6943-BFC6-91957327A800}" type="slidenum">
              <a:rPr lang="en-GB" smtClean="0"/>
              <a:t>28</a:t>
            </a:fld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0D9605B-AA5D-2ADC-CF41-B438EDCDCA72}"/>
              </a:ext>
            </a:extLst>
          </p:cNvPr>
          <p:cNvSpPr/>
          <p:nvPr/>
        </p:nvSpPr>
        <p:spPr>
          <a:xfrm>
            <a:off x="2471252" y="4576520"/>
            <a:ext cx="2381165" cy="12942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4FBCBD-FB3E-6D18-3697-94DB0302ABF0}"/>
              </a:ext>
            </a:extLst>
          </p:cNvPr>
          <p:cNvSpPr txBox="1"/>
          <p:nvPr/>
        </p:nvSpPr>
        <p:spPr>
          <a:xfrm>
            <a:off x="0" y="-10240"/>
            <a:ext cx="1368152" cy="367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434C88A-A32F-C029-95AF-848E5EECEB1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7ECC61C-E84D-8B97-D707-E5DC7995D0EA}"/>
              </a:ext>
            </a:extLst>
          </p:cNvPr>
          <p:cNvSpPr/>
          <p:nvPr/>
        </p:nvSpPr>
        <p:spPr>
          <a:xfrm flipV="1">
            <a:off x="1363878" y="1137712"/>
            <a:ext cx="231112" cy="44212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B454FDF-0169-F928-AFB7-F23248F16C74}"/>
              </a:ext>
            </a:extLst>
          </p:cNvPr>
          <p:cNvSpPr/>
          <p:nvPr/>
        </p:nvSpPr>
        <p:spPr>
          <a:xfrm>
            <a:off x="1616891" y="1147835"/>
            <a:ext cx="231112" cy="44212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4579327-792D-3328-EC08-3171E146A4B8}"/>
              </a:ext>
            </a:extLst>
          </p:cNvPr>
          <p:cNvSpPr/>
          <p:nvPr/>
        </p:nvSpPr>
        <p:spPr>
          <a:xfrm>
            <a:off x="2126195" y="1135304"/>
            <a:ext cx="231112" cy="37178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EAC40DD-582A-3A0E-9D29-1CF71C47CBFA}"/>
              </a:ext>
            </a:extLst>
          </p:cNvPr>
          <p:cNvSpPr/>
          <p:nvPr/>
        </p:nvSpPr>
        <p:spPr>
          <a:xfrm>
            <a:off x="2767724" y="1135303"/>
            <a:ext cx="231112" cy="37178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3AD9F48-3EBB-230B-9E66-82422DD0FC6A}"/>
              </a:ext>
            </a:extLst>
          </p:cNvPr>
          <p:cNvSpPr/>
          <p:nvPr/>
        </p:nvSpPr>
        <p:spPr>
          <a:xfrm>
            <a:off x="3238250" y="1189082"/>
            <a:ext cx="231112" cy="37178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9623B87-7831-AE13-1823-889948F1C702}"/>
              </a:ext>
            </a:extLst>
          </p:cNvPr>
          <p:cNvSpPr/>
          <p:nvPr/>
        </p:nvSpPr>
        <p:spPr>
          <a:xfrm>
            <a:off x="3828358" y="1208051"/>
            <a:ext cx="231112" cy="37178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CBB6673-962E-3732-8E9E-98028E5AABA9}"/>
              </a:ext>
            </a:extLst>
          </p:cNvPr>
          <p:cNvSpPr/>
          <p:nvPr/>
        </p:nvSpPr>
        <p:spPr>
          <a:xfrm>
            <a:off x="4189641" y="1189082"/>
            <a:ext cx="231112" cy="37178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EA09CA4-4B8F-8791-E8F1-B94C496532DC}"/>
              </a:ext>
            </a:extLst>
          </p:cNvPr>
          <p:cNvSpPr/>
          <p:nvPr/>
        </p:nvSpPr>
        <p:spPr>
          <a:xfrm>
            <a:off x="4435368" y="1189082"/>
            <a:ext cx="231112" cy="37178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3A1A6A-5ADF-5115-5E77-2AE2A01D883E}"/>
              </a:ext>
            </a:extLst>
          </p:cNvPr>
          <p:cNvSpPr txBox="1"/>
          <p:nvPr/>
        </p:nvSpPr>
        <p:spPr>
          <a:xfrm>
            <a:off x="5737225" y="918071"/>
            <a:ext cx="5605119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i="0" dirty="0" err="1">
                <a:solidFill>
                  <a:srgbClr val="FF0000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Deze</a:t>
            </a:r>
            <a:r>
              <a:rPr lang="en-GB" sz="2400" b="1" i="0" dirty="0">
                <a:solidFill>
                  <a:srgbClr val="FF0000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i="0" u="sng" dirty="0" err="1">
                <a:solidFill>
                  <a:srgbClr val="FF0000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parel</a:t>
            </a:r>
            <a:r>
              <a:rPr lang="en-GB" sz="2400" b="1" i="0" dirty="0">
                <a:solidFill>
                  <a:srgbClr val="FF0000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schittert</a:t>
            </a:r>
            <a:r>
              <a:rPr lang="en-GB" b="1" dirty="0">
                <a:solidFill>
                  <a:srgbClr val="FF0000"/>
                </a:solidFill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1" i="0" dirty="0">
                <a:solidFill>
                  <a:srgbClr val="FF0000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1800" b="1" i="0" dirty="0">
                <a:solidFill>
                  <a:srgbClr val="FF0000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800" b="1" i="0" dirty="0">
              <a:solidFill>
                <a:srgbClr val="FF0000"/>
              </a:solidFill>
              <a:effectLst/>
              <a:highlight>
                <a:srgbClr val="FCFCF9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rgbClr val="FF0000"/>
                </a:solidFill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GB" b="1" u="sng" dirty="0">
                <a:solidFill>
                  <a:srgbClr val="FF0000"/>
                </a:solidFill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u="sng" dirty="0">
                <a:solidFill>
                  <a:srgbClr val="FF0000"/>
                </a:solidFill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GB" sz="2400" b="1" u="sng" dirty="0" err="1">
                <a:solidFill>
                  <a:srgbClr val="FF0000"/>
                </a:solidFill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hemel</a:t>
            </a:r>
            <a:r>
              <a:rPr lang="en-GB" sz="2400" b="1" u="sng" dirty="0">
                <a:solidFill>
                  <a:srgbClr val="FF0000"/>
                </a:solidFill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>
                <a:solidFill>
                  <a:srgbClr val="FF0000"/>
                </a:solidFill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		           </a:t>
            </a:r>
            <a:r>
              <a:rPr lang="en-GB" dirty="0">
                <a:solidFill>
                  <a:srgbClr val="13343B"/>
                </a:solidFill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podatus</a:t>
            </a:r>
          </a:p>
          <a:p>
            <a:endParaRPr lang="en-GB" sz="1800" b="0" i="0" dirty="0">
              <a:solidFill>
                <a:srgbClr val="13343B"/>
              </a:solidFill>
              <a:effectLst/>
              <a:highlight>
                <a:srgbClr val="FCFCF9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b="1" i="0" dirty="0">
                <a:solidFill>
                  <a:srgbClr val="FF0000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Op</a:t>
            </a:r>
            <a:r>
              <a:rPr lang="en-GB" sz="18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0" i="0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aarde</a:t>
            </a:r>
            <a:r>
              <a:rPr lang="en-GB" sz="18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0" i="0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fonkelt</a:t>
            </a:r>
            <a:r>
              <a:rPr lang="en-GB" sz="18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0" i="0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hij</a:t>
            </a:r>
            <a:r>
              <a:rPr lang="en-GB" dirty="0">
                <a:solidFill>
                  <a:srgbClr val="13343B"/>
                </a:solidFill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	           </a:t>
            </a:r>
            <a:r>
              <a:rPr lang="en-GB" sz="18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liquescent		</a:t>
            </a:r>
            <a:br>
              <a:rPr lang="en-GB" sz="18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b="1" i="0" dirty="0">
                <a:solidFill>
                  <a:srgbClr val="FF0000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Op </a:t>
            </a:r>
            <a:r>
              <a:rPr lang="en-GB" sz="18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zee </a:t>
            </a:r>
            <a:r>
              <a:rPr lang="en-GB" sz="1800" b="0" i="0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wordt</a:t>
            </a:r>
            <a:r>
              <a:rPr lang="en-GB" sz="18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0" i="0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hij</a:t>
            </a:r>
            <a:r>
              <a:rPr lang="en-GB" sz="18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0" i="0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aangeroepen</a:t>
            </a:r>
            <a:r>
              <a:rPr lang="en-GB" sz="18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    liquescent</a:t>
            </a:r>
            <a:br>
              <a:rPr lang="en-GB" sz="18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18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Op de </a:t>
            </a:r>
            <a:r>
              <a:rPr lang="en-GB" sz="1800" b="0" i="0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eilanden</a:t>
            </a:r>
            <a:r>
              <a:rPr lang="en-GB" sz="18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0" i="0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vereerd</a:t>
            </a:r>
            <a:r>
              <a:rPr lang="en-GB" sz="18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18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18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solidFill>
                  <a:srgbClr val="13343B"/>
                </a:solidFill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En is </a:t>
            </a:r>
            <a:r>
              <a:rPr lang="en-GB" sz="1800" b="1" i="0" dirty="0">
                <a:solidFill>
                  <a:srgbClr val="FF0000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overal</a:t>
            </a:r>
            <a:r>
              <a:rPr lang="en-GB" sz="1800" b="1" i="0" baseline="30000" dirty="0"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1800" b="1" i="0" dirty="0">
                <a:solidFill>
                  <a:srgbClr val="FF0000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bemind</a:t>
            </a:r>
            <a:r>
              <a:rPr lang="en-GB" sz="1800" b="1" i="0" baseline="30000" dirty="0"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800" b="1" i="0" dirty="0">
                <a:solidFill>
                  <a:srgbClr val="FF0000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en-GB" dirty="0">
                <a:solidFill>
                  <a:srgbClr val="13343B"/>
                </a:solidFill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quilisma, </a:t>
            </a:r>
            <a:r>
              <a:rPr lang="en-GB" dirty="0" err="1">
                <a:solidFill>
                  <a:srgbClr val="13343B"/>
                </a:solidFill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microtoon</a:t>
            </a:r>
            <a:r>
              <a:rPr lang="en-GB" dirty="0">
                <a:solidFill>
                  <a:srgbClr val="13343B"/>
                </a:solidFill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F1ADC5-6A32-5F76-0E83-9CC54F80C4D9}"/>
              </a:ext>
            </a:extLst>
          </p:cNvPr>
          <p:cNvSpPr txBox="1"/>
          <p:nvPr/>
        </p:nvSpPr>
        <p:spPr>
          <a:xfrm>
            <a:off x="0" y="7551"/>
            <a:ext cx="864096" cy="28456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3584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age of a music book&#10;&#10;Description automatically generated">
            <a:extLst>
              <a:ext uri="{FF2B5EF4-FFF2-40B4-BE49-F238E27FC236}">
                <a16:creationId xmlns:a16="http://schemas.microsoft.com/office/drawing/2014/main" id="{2B197BE0-6640-8FB6-1DFD-F1CB508E44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43" t="31205" r="15799" b="10049"/>
          <a:stretch/>
        </p:blipFill>
        <p:spPr>
          <a:xfrm>
            <a:off x="-6309" y="6494"/>
            <a:ext cx="6411558" cy="58708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A35E5C-8556-3062-785D-923203CF6916}"/>
              </a:ext>
            </a:extLst>
          </p:cNvPr>
          <p:cNvSpPr txBox="1"/>
          <p:nvPr/>
        </p:nvSpPr>
        <p:spPr>
          <a:xfrm>
            <a:off x="5837074" y="529023"/>
            <a:ext cx="2971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3. Accentuering signaaltonen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5C6A78-CFAD-A6E7-2B0E-C9FF180409CE}"/>
              </a:ext>
            </a:extLst>
          </p:cNvPr>
          <p:cNvSpPr/>
          <p:nvPr/>
        </p:nvSpPr>
        <p:spPr>
          <a:xfrm>
            <a:off x="525266" y="898355"/>
            <a:ext cx="4780233" cy="96863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E0BAA64-C109-F8AE-CA05-19AB2E13A193}"/>
              </a:ext>
            </a:extLst>
          </p:cNvPr>
          <p:cNvSpPr/>
          <p:nvPr/>
        </p:nvSpPr>
        <p:spPr>
          <a:xfrm>
            <a:off x="1617164" y="3878663"/>
            <a:ext cx="303658" cy="44212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4EB9D60-E87B-751C-DFFE-C3400486A66F}"/>
              </a:ext>
            </a:extLst>
          </p:cNvPr>
          <p:cNvSpPr/>
          <p:nvPr/>
        </p:nvSpPr>
        <p:spPr>
          <a:xfrm>
            <a:off x="4099640" y="2994023"/>
            <a:ext cx="231112" cy="37178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059780B-95AA-5F48-044F-F265B940B39B}"/>
              </a:ext>
            </a:extLst>
          </p:cNvPr>
          <p:cNvSpPr/>
          <p:nvPr/>
        </p:nvSpPr>
        <p:spPr>
          <a:xfrm>
            <a:off x="2584618" y="2099247"/>
            <a:ext cx="231112" cy="37178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432807E-74BB-E390-0411-A438D854F4F8}"/>
              </a:ext>
            </a:extLst>
          </p:cNvPr>
          <p:cNvSpPr/>
          <p:nvPr/>
        </p:nvSpPr>
        <p:spPr>
          <a:xfrm>
            <a:off x="1299500" y="2113408"/>
            <a:ext cx="231112" cy="37178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5FD7EAB-16A7-331C-7EBB-9181E5B7AAF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21923" y="6309320"/>
            <a:ext cx="2971800" cy="457200"/>
          </a:xfrm>
        </p:spPr>
        <p:txBody>
          <a:bodyPr/>
          <a:lstStyle/>
          <a:p>
            <a:fld id="{1872DE94-3F9B-6943-BFC6-91957327A800}" type="slidenum">
              <a:rPr lang="en-GB" smtClean="0"/>
              <a:t>29</a:t>
            </a:fld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0D9605B-AA5D-2ADC-CF41-B438EDCDCA72}"/>
              </a:ext>
            </a:extLst>
          </p:cNvPr>
          <p:cNvSpPr/>
          <p:nvPr/>
        </p:nvSpPr>
        <p:spPr>
          <a:xfrm>
            <a:off x="2471252" y="4576520"/>
            <a:ext cx="2381165" cy="12942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4FBCBD-FB3E-6D18-3697-94DB0302ABF0}"/>
              </a:ext>
            </a:extLst>
          </p:cNvPr>
          <p:cNvSpPr txBox="1"/>
          <p:nvPr/>
        </p:nvSpPr>
        <p:spPr>
          <a:xfrm>
            <a:off x="0" y="-10240"/>
            <a:ext cx="1368152" cy="3674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434C88A-A32F-C029-95AF-848E5EECEB1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7ECC61C-E84D-8B97-D707-E5DC7995D0EA}"/>
              </a:ext>
            </a:extLst>
          </p:cNvPr>
          <p:cNvSpPr/>
          <p:nvPr/>
        </p:nvSpPr>
        <p:spPr>
          <a:xfrm flipV="1">
            <a:off x="1363878" y="1137712"/>
            <a:ext cx="231112" cy="44212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B454FDF-0169-F928-AFB7-F23248F16C74}"/>
              </a:ext>
            </a:extLst>
          </p:cNvPr>
          <p:cNvSpPr/>
          <p:nvPr/>
        </p:nvSpPr>
        <p:spPr>
          <a:xfrm>
            <a:off x="1616891" y="1147835"/>
            <a:ext cx="231112" cy="44212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4579327-792D-3328-EC08-3171E146A4B8}"/>
              </a:ext>
            </a:extLst>
          </p:cNvPr>
          <p:cNvSpPr/>
          <p:nvPr/>
        </p:nvSpPr>
        <p:spPr>
          <a:xfrm>
            <a:off x="2126195" y="1135304"/>
            <a:ext cx="231112" cy="37178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EAC40DD-582A-3A0E-9D29-1CF71C47CBFA}"/>
              </a:ext>
            </a:extLst>
          </p:cNvPr>
          <p:cNvSpPr/>
          <p:nvPr/>
        </p:nvSpPr>
        <p:spPr>
          <a:xfrm>
            <a:off x="2767724" y="1135303"/>
            <a:ext cx="231112" cy="37178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3AD9F48-3EBB-230B-9E66-82422DD0FC6A}"/>
              </a:ext>
            </a:extLst>
          </p:cNvPr>
          <p:cNvSpPr/>
          <p:nvPr/>
        </p:nvSpPr>
        <p:spPr>
          <a:xfrm>
            <a:off x="3238250" y="1189082"/>
            <a:ext cx="231112" cy="37178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9623B87-7831-AE13-1823-889948F1C702}"/>
              </a:ext>
            </a:extLst>
          </p:cNvPr>
          <p:cNvSpPr/>
          <p:nvPr/>
        </p:nvSpPr>
        <p:spPr>
          <a:xfrm>
            <a:off x="3828358" y="1208051"/>
            <a:ext cx="231112" cy="37178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CBB6673-962E-3732-8E9E-98028E5AABA9}"/>
              </a:ext>
            </a:extLst>
          </p:cNvPr>
          <p:cNvSpPr/>
          <p:nvPr/>
        </p:nvSpPr>
        <p:spPr>
          <a:xfrm>
            <a:off x="4189641" y="1189082"/>
            <a:ext cx="231112" cy="37178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EA09CA4-4B8F-8791-E8F1-B94C496532DC}"/>
              </a:ext>
            </a:extLst>
          </p:cNvPr>
          <p:cNvSpPr/>
          <p:nvPr/>
        </p:nvSpPr>
        <p:spPr>
          <a:xfrm>
            <a:off x="4435368" y="1189082"/>
            <a:ext cx="231112" cy="37178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3A1A6A-5ADF-5115-5E77-2AE2A01D883E}"/>
              </a:ext>
            </a:extLst>
          </p:cNvPr>
          <p:cNvSpPr txBox="1"/>
          <p:nvPr/>
        </p:nvSpPr>
        <p:spPr>
          <a:xfrm>
            <a:off x="5737225" y="918071"/>
            <a:ext cx="6048994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i="0" dirty="0" err="1">
                <a:solidFill>
                  <a:srgbClr val="FF0000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Deze</a:t>
            </a:r>
            <a:r>
              <a:rPr lang="en-GB" sz="2400" b="1" i="0" dirty="0">
                <a:solidFill>
                  <a:srgbClr val="FF0000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i="0" u="sng" dirty="0" err="1">
                <a:solidFill>
                  <a:srgbClr val="FF0000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parel</a:t>
            </a:r>
            <a:r>
              <a:rPr lang="en-GB" sz="2400" b="1" i="0" dirty="0">
                <a:solidFill>
                  <a:srgbClr val="FF0000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schittert</a:t>
            </a:r>
            <a:r>
              <a:rPr lang="en-GB" b="1" dirty="0">
                <a:solidFill>
                  <a:srgbClr val="FF0000"/>
                </a:solidFill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1" i="0" dirty="0">
                <a:solidFill>
                  <a:srgbClr val="FF0000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1800" b="1" i="0" dirty="0">
                <a:solidFill>
                  <a:srgbClr val="FF0000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800" b="1" i="0" dirty="0">
              <a:solidFill>
                <a:srgbClr val="FF0000"/>
              </a:solidFill>
              <a:effectLst/>
              <a:highlight>
                <a:srgbClr val="FCFCF9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rgbClr val="FF0000"/>
                </a:solidFill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In</a:t>
            </a:r>
            <a:r>
              <a:rPr lang="en-GB" b="1" u="sng" dirty="0">
                <a:solidFill>
                  <a:srgbClr val="FF0000"/>
                </a:solidFill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u="sng" dirty="0">
                <a:solidFill>
                  <a:srgbClr val="FF0000"/>
                </a:solidFill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GB" sz="2400" b="1" u="sng" dirty="0" err="1">
                <a:solidFill>
                  <a:srgbClr val="FF0000"/>
                </a:solidFill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hemel</a:t>
            </a:r>
            <a:r>
              <a:rPr lang="en-GB" sz="2400" b="1" u="sng" dirty="0">
                <a:solidFill>
                  <a:srgbClr val="FF0000"/>
                </a:solidFill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>
                <a:solidFill>
                  <a:srgbClr val="FF0000"/>
                </a:solidFill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		           </a:t>
            </a:r>
            <a:r>
              <a:rPr lang="en-GB" dirty="0">
                <a:solidFill>
                  <a:srgbClr val="13343B"/>
                </a:solidFill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podatus</a:t>
            </a:r>
          </a:p>
          <a:p>
            <a:endParaRPr lang="en-GB" sz="1800" b="0" i="0" dirty="0">
              <a:solidFill>
                <a:srgbClr val="13343B"/>
              </a:solidFill>
              <a:effectLst/>
              <a:highlight>
                <a:srgbClr val="FCFCF9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b="1" i="0" dirty="0">
                <a:solidFill>
                  <a:srgbClr val="FF0000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Op</a:t>
            </a:r>
            <a:r>
              <a:rPr lang="en-GB" sz="18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0" i="0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aarde</a:t>
            </a:r>
            <a:r>
              <a:rPr lang="en-GB" sz="18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0" i="0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fonkelt</a:t>
            </a:r>
            <a:r>
              <a:rPr lang="en-GB" sz="18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0" i="0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hij</a:t>
            </a:r>
            <a:r>
              <a:rPr lang="en-GB" dirty="0">
                <a:solidFill>
                  <a:srgbClr val="13343B"/>
                </a:solidFill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	           </a:t>
            </a:r>
            <a:r>
              <a:rPr lang="en-GB" sz="18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liquescent	</a:t>
            </a:r>
            <a:br>
              <a:rPr lang="en-GB" sz="18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br>
              <a:rPr lang="en-GB" sz="18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b="1" i="0" dirty="0">
                <a:solidFill>
                  <a:srgbClr val="FF0000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Op </a:t>
            </a:r>
            <a:r>
              <a:rPr lang="en-GB" sz="18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zee </a:t>
            </a:r>
            <a:r>
              <a:rPr lang="en-GB" sz="1800" b="0" i="0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wordt</a:t>
            </a:r>
            <a:r>
              <a:rPr lang="en-GB" sz="18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0" i="0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hij</a:t>
            </a:r>
            <a:r>
              <a:rPr lang="en-GB" sz="18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0" i="0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aangeroepen</a:t>
            </a:r>
            <a:r>
              <a:rPr lang="en-GB" sz="18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    liquescent</a:t>
            </a:r>
            <a:br>
              <a:rPr lang="en-GB" sz="18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18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Op de </a:t>
            </a:r>
            <a:r>
              <a:rPr lang="en-GB" sz="1800" b="0" i="0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eilanden</a:t>
            </a:r>
            <a:r>
              <a:rPr lang="en-GB" sz="18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0" i="0" dirty="0" err="1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vereerd</a:t>
            </a:r>
            <a:r>
              <a:rPr lang="en-GB" sz="18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18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1800" b="0" i="0" dirty="0">
                <a:solidFill>
                  <a:srgbClr val="13343B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solidFill>
                  <a:srgbClr val="13343B"/>
                </a:solidFill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En is </a:t>
            </a:r>
            <a:r>
              <a:rPr lang="en-GB" sz="1800" b="1" i="0" dirty="0">
                <a:solidFill>
                  <a:srgbClr val="FF0000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overal</a:t>
            </a:r>
            <a:r>
              <a:rPr lang="en-GB" sz="1800" b="1" i="0" baseline="30000" dirty="0"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1800" b="1" i="0" dirty="0">
                <a:solidFill>
                  <a:srgbClr val="FF0000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bemind</a:t>
            </a:r>
            <a:r>
              <a:rPr lang="en-GB" sz="1800" b="1" i="0" baseline="30000" dirty="0"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800" b="1" i="0" dirty="0">
                <a:solidFill>
                  <a:srgbClr val="FF0000"/>
                </a:solidFill>
                <a:effectLst/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en-GB" dirty="0">
                <a:solidFill>
                  <a:srgbClr val="13343B"/>
                </a:solidFill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quilisma,</a:t>
            </a:r>
            <a:r>
              <a:rPr lang="en-GB" b="1" baseline="30000" dirty="0">
                <a:solidFill>
                  <a:srgbClr val="13343B"/>
                </a:solidFill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GB" dirty="0">
                <a:solidFill>
                  <a:srgbClr val="13343B"/>
                </a:solidFill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microtoon</a:t>
            </a:r>
            <a:r>
              <a:rPr lang="en-GB" b="1" baseline="30000" dirty="0">
                <a:solidFill>
                  <a:srgbClr val="13343B"/>
                </a:solidFill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dirty="0">
                <a:solidFill>
                  <a:srgbClr val="13343B"/>
                </a:solidFill>
                <a:highlight>
                  <a:srgbClr val="FCFCF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F1ADC5-6A32-5F76-0E83-9CC54F80C4D9}"/>
              </a:ext>
            </a:extLst>
          </p:cNvPr>
          <p:cNvSpPr txBox="1"/>
          <p:nvPr/>
        </p:nvSpPr>
        <p:spPr>
          <a:xfrm>
            <a:off x="0" y="7551"/>
            <a:ext cx="864096" cy="28456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018376B-E846-A98F-5DD8-1B05B6B338FB}"/>
              </a:ext>
            </a:extLst>
          </p:cNvPr>
          <p:cNvSpPr/>
          <p:nvPr/>
        </p:nvSpPr>
        <p:spPr>
          <a:xfrm>
            <a:off x="5801603" y="1549323"/>
            <a:ext cx="360362" cy="519407"/>
          </a:xfrm>
          <a:prstGeom prst="ellipse">
            <a:avLst/>
          </a:prstGeom>
          <a:solidFill>
            <a:schemeClr val="accent1">
              <a:alpha val="3484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1B95C4A-E15A-8D57-3A7E-9AF0E2106B8C}"/>
              </a:ext>
            </a:extLst>
          </p:cNvPr>
          <p:cNvSpPr/>
          <p:nvPr/>
        </p:nvSpPr>
        <p:spPr>
          <a:xfrm>
            <a:off x="5817235" y="2151341"/>
            <a:ext cx="360362" cy="500420"/>
          </a:xfrm>
          <a:prstGeom prst="ellipse">
            <a:avLst/>
          </a:prstGeom>
          <a:solidFill>
            <a:schemeClr val="accent1">
              <a:alpha val="3484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1F51DAF-B98B-894C-13AC-BCBD6EBFDE42}"/>
              </a:ext>
            </a:extLst>
          </p:cNvPr>
          <p:cNvSpPr/>
          <p:nvPr/>
        </p:nvSpPr>
        <p:spPr>
          <a:xfrm>
            <a:off x="5805805" y="2699981"/>
            <a:ext cx="360362" cy="500420"/>
          </a:xfrm>
          <a:prstGeom prst="ellipse">
            <a:avLst/>
          </a:prstGeom>
          <a:solidFill>
            <a:schemeClr val="accent1">
              <a:alpha val="34569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5CFAB9B-F562-EC23-21A7-4E71A86371C7}"/>
              </a:ext>
            </a:extLst>
          </p:cNvPr>
          <p:cNvSpPr/>
          <p:nvPr/>
        </p:nvSpPr>
        <p:spPr>
          <a:xfrm>
            <a:off x="6365573" y="3735918"/>
            <a:ext cx="823262" cy="500420"/>
          </a:xfrm>
          <a:prstGeom prst="ellipse">
            <a:avLst/>
          </a:prstGeom>
          <a:solidFill>
            <a:schemeClr val="accent1">
              <a:alpha val="324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B513939-A8D2-A67A-6121-E0782E72191D}"/>
              </a:ext>
            </a:extLst>
          </p:cNvPr>
          <p:cNvSpPr/>
          <p:nvPr/>
        </p:nvSpPr>
        <p:spPr>
          <a:xfrm>
            <a:off x="7206521" y="3735918"/>
            <a:ext cx="996984" cy="500420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64952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AE87F-B8B3-1078-9A56-B71C48AFB8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2400" dirty="0" err="1"/>
              <a:t>Kernpunten</a:t>
            </a:r>
            <a:r>
              <a:rPr lang="en-GB" sz="2400" dirty="0"/>
              <a:t>: </a:t>
            </a:r>
            <a:r>
              <a:rPr lang="en-GB" sz="2400" dirty="0" err="1"/>
              <a:t>Liturgie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Communicatie</a:t>
            </a:r>
            <a:endParaRPr lang="en-GB" dirty="0"/>
          </a:p>
        </p:txBody>
      </p:sp>
      <p:sp>
        <p:nvSpPr>
          <p:cNvPr id="4" name="Tijdelijke aanduiding voor dianummer 6">
            <a:extLst>
              <a:ext uri="{FF2B5EF4-FFF2-40B4-BE49-F238E27FC236}">
                <a16:creationId xmlns:a16="http://schemas.microsoft.com/office/drawing/2014/main" id="{8D917F92-D7EF-6399-B72C-C3DD74207AD9}"/>
              </a:ext>
            </a:extLst>
          </p:cNvPr>
          <p:cNvSpPr txBox="1">
            <a:spLocks/>
          </p:cNvSpPr>
          <p:nvPr/>
        </p:nvSpPr>
        <p:spPr>
          <a:xfrm>
            <a:off x="9121923" y="630932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lvl="0">
              <a:defRPr lang="nl-NL"/>
            </a:defPPr>
            <a:lvl1pPr marL="0" lvl="1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n-ea"/>
                <a:cs typeface="+mn-cs"/>
              </a:defRPr>
            </a:lvl1pPr>
            <a:lvl2pPr marL="4572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7381A9-0C9E-4D3A-A28B-AC4E168A57BC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EB2CC2-55FC-A48C-9A7B-C5C4017B8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953" y="1819673"/>
            <a:ext cx="8965572" cy="4846773"/>
          </a:xfrm>
          <a:prstGeom prst="rect">
            <a:avLst/>
          </a:prstGeom>
          <a:solidFill>
            <a:schemeClr val="bg1">
              <a:alpha val="15952"/>
            </a:schemeClr>
          </a:solidFill>
        </p:spPr>
      </p:pic>
      <p:pic>
        <p:nvPicPr>
          <p:cNvPr id="3" name="Picture 2" descr="A book cover with text&#10;&#10;Description automatically generated">
            <a:extLst>
              <a:ext uri="{FF2B5EF4-FFF2-40B4-BE49-F238E27FC236}">
                <a16:creationId xmlns:a16="http://schemas.microsoft.com/office/drawing/2014/main" id="{47A76CF7-0A59-7A78-5902-CB1A9A15F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73" y="1819673"/>
            <a:ext cx="3073786" cy="492057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6F72FFC-9005-A7C8-7B7C-2B16591B80C1}"/>
              </a:ext>
            </a:extLst>
          </p:cNvPr>
          <p:cNvCxnSpPr>
            <a:cxnSpLocks/>
          </p:cNvCxnSpPr>
          <p:nvPr/>
        </p:nvCxnSpPr>
        <p:spPr>
          <a:xfrm>
            <a:off x="7465739" y="3429000"/>
            <a:ext cx="3600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355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835711B-A0D6-E14B-8C6F-3BAF5695E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14" y="362552"/>
            <a:ext cx="3887424" cy="1473349"/>
          </a:xfrm>
        </p:spPr>
        <p:txBody>
          <a:bodyPr/>
          <a:lstStyle/>
          <a:p>
            <a:r>
              <a:rPr lang="en-GB" sz="2000" dirty="0"/>
              <a:t>Hildegard von Bingen</a:t>
            </a:r>
            <a:br>
              <a:rPr lang="en-GB" sz="2000" dirty="0"/>
            </a:br>
            <a:r>
              <a:rPr lang="en-GB" sz="2000" dirty="0"/>
              <a:t>(1098-1179):</a:t>
            </a:r>
            <a:br>
              <a:rPr lang="en-GB" sz="2000" dirty="0"/>
            </a:br>
            <a:br>
              <a:rPr lang="en-GB" sz="2000" dirty="0"/>
            </a:br>
            <a:r>
              <a:rPr lang="en-GB" sz="2000" dirty="0"/>
              <a:t>Auto-</a:t>
            </a:r>
            <a:r>
              <a:rPr lang="en-GB" sz="2000" dirty="0" err="1"/>
              <a:t>exegetische</a:t>
            </a:r>
            <a:r>
              <a:rPr lang="en-GB" sz="2000" dirty="0"/>
              <a:t> </a:t>
            </a:r>
            <a:r>
              <a:rPr lang="en-GB" sz="2000" dirty="0" err="1"/>
              <a:t>signaaltonen</a:t>
            </a:r>
            <a:endParaRPr lang="nl-NL" sz="2000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29B42E8-741F-D648-BBD4-91EA263D2D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123" y="2205709"/>
            <a:ext cx="3636000" cy="4350529"/>
          </a:xfrm>
        </p:spPr>
        <p:txBody>
          <a:bodyPr anchor="t"/>
          <a:lstStyle/>
          <a:p>
            <a:pPr>
              <a:lnSpc>
                <a:spcPct val="200000"/>
              </a:lnSpc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Dendermonde Codex</a:t>
            </a:r>
          </a:p>
          <a:p>
            <a:pPr>
              <a:lnSpc>
                <a:spcPct val="200000"/>
              </a:lnSpc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BE-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Dea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9, 161r.</a:t>
            </a:r>
          </a:p>
          <a:p>
            <a:pPr>
              <a:lnSpc>
                <a:spcPct val="250000"/>
              </a:lnSpc>
            </a:pPr>
            <a:r>
              <a:rPr lang="en-GB" sz="1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lucidissima apostolorum turba</a:t>
            </a:r>
          </a:p>
          <a:p>
            <a:pPr>
              <a:lnSpc>
                <a:spcPct val="200000"/>
              </a:lnSpc>
            </a:pPr>
            <a:endParaRPr lang="en-GB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endParaRPr lang="en-GB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= </a:t>
            </a:r>
            <a:r>
              <a:rPr lang="en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Signaaltonen</a:t>
            </a:r>
            <a:endParaRPr lang="en-GB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E361272B-811C-86E3-865C-AFBDA673759F}"/>
              </a:ext>
            </a:extLst>
          </p:cNvPr>
          <p:cNvSpPr txBox="1">
            <a:spLocks/>
          </p:cNvSpPr>
          <p:nvPr/>
        </p:nvSpPr>
        <p:spPr>
          <a:xfrm>
            <a:off x="4266865" y="321002"/>
            <a:ext cx="7559675" cy="3443316"/>
          </a:xfrm>
          <a:prstGeom prst="rect">
            <a:avLst/>
          </a:prstGeom>
        </p:spPr>
        <p:txBody>
          <a:bodyPr bIns="0" anchor="b" anchorCtr="0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2200" b="0" i="0" kern="1200" baseline="0" dirty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1600" b="1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270000" indent="-270000" algn="l" defTabSz="914400" rtl="0" eaLnBrk="1" latinLnBrk="0" hangingPunct="1">
              <a:lnSpc>
                <a:spcPct val="110000"/>
              </a:lnSpc>
              <a:spcBef>
                <a:spcPts val="2100"/>
              </a:spcBef>
              <a:buFont typeface="Verdana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70000" indent="-270000" algn="l" defTabSz="914400" rtl="0" eaLnBrk="1" latinLnBrk="0" hangingPunct="1">
              <a:lnSpc>
                <a:spcPct val="110000"/>
              </a:lnSpc>
              <a:spcBef>
                <a:spcPts val="2100"/>
              </a:spcBef>
              <a:buFont typeface="Verdana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81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itchFamily="34" charset="0"/>
              <a:buChar char="–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05B112-9E93-1312-AC53-09847659FE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8" t="40101" r="43603"/>
          <a:stretch/>
        </p:blipFill>
        <p:spPr bwMode="auto">
          <a:xfrm rot="5400000">
            <a:off x="6264834" y="-2013283"/>
            <a:ext cx="2989264" cy="76057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42117FA-4BCF-7721-D745-867C25FE4ADB}"/>
              </a:ext>
            </a:extLst>
          </p:cNvPr>
          <p:cNvSpPr/>
          <p:nvPr/>
        </p:nvSpPr>
        <p:spPr>
          <a:xfrm>
            <a:off x="5808519" y="649351"/>
            <a:ext cx="363682" cy="385557"/>
          </a:xfrm>
          <a:prstGeom prst="ellipse">
            <a:avLst/>
          </a:prstGeom>
          <a:solidFill>
            <a:schemeClr val="accent1">
              <a:alpha val="34722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EB234CE-EB7D-18A1-6CD5-0FAEDD50379F}"/>
              </a:ext>
            </a:extLst>
          </p:cNvPr>
          <p:cNvSpPr/>
          <p:nvPr/>
        </p:nvSpPr>
        <p:spPr>
          <a:xfrm>
            <a:off x="5804508" y="1006288"/>
            <a:ext cx="363682" cy="385557"/>
          </a:xfrm>
          <a:prstGeom prst="ellipse">
            <a:avLst/>
          </a:prstGeom>
          <a:solidFill>
            <a:schemeClr val="accent1">
              <a:alpha val="34722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520D1CB-011A-1057-F85D-FA33E73FAEE7}"/>
              </a:ext>
            </a:extLst>
          </p:cNvPr>
          <p:cNvSpPr/>
          <p:nvPr/>
        </p:nvSpPr>
        <p:spPr>
          <a:xfrm>
            <a:off x="7609245" y="609245"/>
            <a:ext cx="363682" cy="385557"/>
          </a:xfrm>
          <a:prstGeom prst="ellipse">
            <a:avLst/>
          </a:prstGeom>
          <a:solidFill>
            <a:schemeClr val="accent1">
              <a:alpha val="34722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8F4DA14-C48B-F0AB-F74C-09E7EB0A3AA0}"/>
              </a:ext>
            </a:extLst>
          </p:cNvPr>
          <p:cNvSpPr/>
          <p:nvPr/>
        </p:nvSpPr>
        <p:spPr>
          <a:xfrm>
            <a:off x="120923" y="5373216"/>
            <a:ext cx="363682" cy="385557"/>
          </a:xfrm>
          <a:prstGeom prst="ellipse">
            <a:avLst/>
          </a:prstGeom>
          <a:solidFill>
            <a:schemeClr val="accent1">
              <a:alpha val="34722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E0F4C5D-4CD6-2B56-51B3-E7AE3F00E61C}"/>
              </a:ext>
            </a:extLst>
          </p:cNvPr>
          <p:cNvSpPr/>
          <p:nvPr/>
        </p:nvSpPr>
        <p:spPr>
          <a:xfrm>
            <a:off x="7256319" y="990247"/>
            <a:ext cx="179197" cy="385557"/>
          </a:xfrm>
          <a:prstGeom prst="ellipse">
            <a:avLst/>
          </a:prstGeom>
          <a:solidFill>
            <a:schemeClr val="accent1">
              <a:alpha val="34722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27D186E-B1AC-882A-47E1-A8F2CB4C2283}"/>
              </a:ext>
            </a:extLst>
          </p:cNvPr>
          <p:cNvSpPr/>
          <p:nvPr/>
        </p:nvSpPr>
        <p:spPr>
          <a:xfrm>
            <a:off x="8996888" y="1010300"/>
            <a:ext cx="179197" cy="385557"/>
          </a:xfrm>
          <a:prstGeom prst="ellipse">
            <a:avLst/>
          </a:prstGeom>
          <a:solidFill>
            <a:schemeClr val="accent1">
              <a:alpha val="34722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9869949-1043-664B-5B11-CD325C31E959}"/>
              </a:ext>
            </a:extLst>
          </p:cNvPr>
          <p:cNvSpPr/>
          <p:nvPr/>
        </p:nvSpPr>
        <p:spPr>
          <a:xfrm>
            <a:off x="4728769" y="2265593"/>
            <a:ext cx="472885" cy="385557"/>
          </a:xfrm>
          <a:prstGeom prst="ellipse">
            <a:avLst/>
          </a:prstGeom>
          <a:solidFill>
            <a:schemeClr val="accent1">
              <a:alpha val="34722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4D7AE74-D060-57C4-80DD-E85E4ADC6442}"/>
              </a:ext>
            </a:extLst>
          </p:cNvPr>
          <p:cNvSpPr/>
          <p:nvPr/>
        </p:nvSpPr>
        <p:spPr>
          <a:xfrm>
            <a:off x="6594582" y="2217467"/>
            <a:ext cx="363682" cy="385557"/>
          </a:xfrm>
          <a:prstGeom prst="ellipse">
            <a:avLst/>
          </a:prstGeom>
          <a:solidFill>
            <a:schemeClr val="accent1">
              <a:alpha val="34722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18719DE-56EB-57D1-5B4C-30A149C09F8B}"/>
              </a:ext>
            </a:extLst>
          </p:cNvPr>
          <p:cNvSpPr/>
          <p:nvPr/>
        </p:nvSpPr>
        <p:spPr>
          <a:xfrm>
            <a:off x="7352572" y="2289657"/>
            <a:ext cx="363682" cy="598114"/>
          </a:xfrm>
          <a:prstGeom prst="ellipse">
            <a:avLst/>
          </a:prstGeom>
          <a:solidFill>
            <a:schemeClr val="accent1">
              <a:alpha val="34722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622AA78-DE69-35F8-6018-97B76F508CBA}"/>
              </a:ext>
            </a:extLst>
          </p:cNvPr>
          <p:cNvSpPr/>
          <p:nvPr/>
        </p:nvSpPr>
        <p:spPr>
          <a:xfrm>
            <a:off x="8436388" y="2250098"/>
            <a:ext cx="707611" cy="733926"/>
          </a:xfrm>
          <a:prstGeom prst="ellipse">
            <a:avLst/>
          </a:prstGeom>
          <a:solidFill>
            <a:schemeClr val="accent1">
              <a:alpha val="34722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7D20E84-DE94-BEC3-488F-B79BCD1C2340}"/>
              </a:ext>
            </a:extLst>
          </p:cNvPr>
          <p:cNvSpPr/>
          <p:nvPr/>
        </p:nvSpPr>
        <p:spPr>
          <a:xfrm>
            <a:off x="9794982" y="2361846"/>
            <a:ext cx="363682" cy="385557"/>
          </a:xfrm>
          <a:prstGeom prst="ellipse">
            <a:avLst/>
          </a:prstGeom>
          <a:solidFill>
            <a:schemeClr val="accent1">
              <a:alpha val="34722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BEAF563-14BC-A6DA-9F13-AE7CA663A8B5}"/>
              </a:ext>
            </a:extLst>
          </p:cNvPr>
          <p:cNvSpPr/>
          <p:nvPr/>
        </p:nvSpPr>
        <p:spPr>
          <a:xfrm>
            <a:off x="11198666" y="2081109"/>
            <a:ext cx="363682" cy="598114"/>
          </a:xfrm>
          <a:prstGeom prst="ellipse">
            <a:avLst/>
          </a:prstGeom>
          <a:solidFill>
            <a:schemeClr val="accent1">
              <a:alpha val="34722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674396E-FAA0-D60D-6B7F-A0CC71190719}"/>
              </a:ext>
            </a:extLst>
          </p:cNvPr>
          <p:cNvSpPr/>
          <p:nvPr/>
        </p:nvSpPr>
        <p:spPr>
          <a:xfrm>
            <a:off x="10913920" y="2012931"/>
            <a:ext cx="363682" cy="385557"/>
          </a:xfrm>
          <a:prstGeom prst="ellipse">
            <a:avLst/>
          </a:prstGeom>
          <a:solidFill>
            <a:schemeClr val="accent1">
              <a:alpha val="34722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 descr="A close-up of a painting&#10;&#10;Description automatically generated">
            <a:extLst>
              <a:ext uri="{FF2B5EF4-FFF2-40B4-BE49-F238E27FC236}">
                <a16:creationId xmlns:a16="http://schemas.microsoft.com/office/drawing/2014/main" id="{61B6333C-5C5F-2EC6-5FAD-5F25993E4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338" y="3429000"/>
            <a:ext cx="2501900" cy="3251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A994E29-D0CB-A230-BF64-7A5B1AE0A1BF}"/>
              </a:ext>
            </a:extLst>
          </p:cNvPr>
          <p:cNvSpPr txBox="1"/>
          <p:nvPr/>
        </p:nvSpPr>
        <p:spPr>
          <a:xfrm>
            <a:off x="6501497" y="6298941"/>
            <a:ext cx="202940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i="1" dirty="0"/>
              <a:t>Scivias</a:t>
            </a:r>
            <a:r>
              <a:rPr lang="en-GB" dirty="0"/>
              <a:t>, </a:t>
            </a:r>
            <a:r>
              <a:rPr lang="en-GB" dirty="0" err="1"/>
              <a:t>Afbeelding</a:t>
            </a:r>
            <a:r>
              <a:rPr lang="en-GB" dirty="0"/>
              <a:t> 12</a:t>
            </a:r>
            <a:endParaRPr lang="en-GB" i="1" dirty="0"/>
          </a:p>
        </p:txBody>
      </p:sp>
      <p:sp>
        <p:nvSpPr>
          <p:cNvPr id="3" name="Tijdelijke aanduiding voor dianummer 6">
            <a:extLst>
              <a:ext uri="{FF2B5EF4-FFF2-40B4-BE49-F238E27FC236}">
                <a16:creationId xmlns:a16="http://schemas.microsoft.com/office/drawing/2014/main" id="{C7B36A67-9353-4981-F3EB-743F83EFE296}"/>
              </a:ext>
            </a:extLst>
          </p:cNvPr>
          <p:cNvSpPr txBox="1">
            <a:spLocks/>
          </p:cNvSpPr>
          <p:nvPr/>
        </p:nvSpPr>
        <p:spPr>
          <a:xfrm>
            <a:off x="9082713" y="6298941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lvl="0">
              <a:defRPr lang="nl-NL"/>
            </a:defPPr>
            <a:lvl1pPr marL="0" lvl="1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n-ea"/>
                <a:cs typeface="+mn-cs"/>
              </a:defRPr>
            </a:lvl1pPr>
            <a:lvl2pPr marL="4572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7381A9-0C9E-4D3A-A28B-AC4E168A57BC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813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A366DC52-EB66-8186-6951-74204E8DB26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1" t="12454" r="14384" b="17874"/>
          <a:stretch/>
        </p:blipFill>
        <p:spPr bwMode="auto">
          <a:xfrm>
            <a:off x="192931" y="376227"/>
            <a:ext cx="10248816" cy="64475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C5C453-8D80-021F-03E6-D13AA7E73A83}"/>
              </a:ext>
            </a:extLst>
          </p:cNvPr>
          <p:cNvSpPr txBox="1"/>
          <p:nvPr/>
        </p:nvSpPr>
        <p:spPr>
          <a:xfrm>
            <a:off x="3793331" y="620688"/>
            <a:ext cx="2880320" cy="5292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endParaRPr lang="en-GB"/>
          </a:p>
        </p:txBody>
      </p:sp>
      <p:sp>
        <p:nvSpPr>
          <p:cNvPr id="4" name="Tijdelijke aanduiding voor dianummer 6">
            <a:extLst>
              <a:ext uri="{FF2B5EF4-FFF2-40B4-BE49-F238E27FC236}">
                <a16:creationId xmlns:a16="http://schemas.microsoft.com/office/drawing/2014/main" id="{9D9BAA11-6F0F-FBAB-ED8F-76D178E1D797}"/>
              </a:ext>
            </a:extLst>
          </p:cNvPr>
          <p:cNvSpPr txBox="1">
            <a:spLocks/>
          </p:cNvSpPr>
          <p:nvPr/>
        </p:nvSpPr>
        <p:spPr>
          <a:xfrm>
            <a:off x="9223375" y="636654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lvl="0">
              <a:defRPr lang="nl-NL"/>
            </a:defPPr>
            <a:lvl1pPr marL="0" lvl="1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n-ea"/>
                <a:cs typeface="+mn-cs"/>
              </a:defRPr>
            </a:lvl1pPr>
            <a:lvl2pPr marL="4572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7381A9-0C9E-4D3A-A28B-AC4E168A57BC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2024F6-1647-3E27-2F4E-771D435C85E6}"/>
              </a:ext>
            </a:extLst>
          </p:cNvPr>
          <p:cNvSpPr/>
          <p:nvPr/>
        </p:nvSpPr>
        <p:spPr>
          <a:xfrm>
            <a:off x="6805396" y="655298"/>
            <a:ext cx="1152128" cy="504056"/>
          </a:xfrm>
          <a:prstGeom prst="rect">
            <a:avLst/>
          </a:prstGeom>
          <a:solidFill>
            <a:srgbClr val="FFFF00">
              <a:alpha val="3187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B0D89B-2BCB-36E4-2DFB-3E9859046AD0}"/>
              </a:ext>
            </a:extLst>
          </p:cNvPr>
          <p:cNvSpPr/>
          <p:nvPr/>
        </p:nvSpPr>
        <p:spPr>
          <a:xfrm>
            <a:off x="6825877" y="1654940"/>
            <a:ext cx="3367477" cy="216024"/>
          </a:xfrm>
          <a:prstGeom prst="rect">
            <a:avLst/>
          </a:prstGeom>
          <a:solidFill>
            <a:srgbClr val="FFFF00">
              <a:alpha val="3187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A5BE49-9A2A-5A5B-1BE0-6ADC03BEB2D8}"/>
              </a:ext>
            </a:extLst>
          </p:cNvPr>
          <p:cNvSpPr/>
          <p:nvPr/>
        </p:nvSpPr>
        <p:spPr>
          <a:xfrm>
            <a:off x="6805396" y="1976521"/>
            <a:ext cx="815539" cy="216024"/>
          </a:xfrm>
          <a:prstGeom prst="rect">
            <a:avLst/>
          </a:prstGeom>
          <a:solidFill>
            <a:srgbClr val="FFFF00">
              <a:alpha val="3187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E194FD-3EA4-97B7-2868-20C508DDFC09}"/>
              </a:ext>
            </a:extLst>
          </p:cNvPr>
          <p:cNvSpPr/>
          <p:nvPr/>
        </p:nvSpPr>
        <p:spPr>
          <a:xfrm>
            <a:off x="6805396" y="2260268"/>
            <a:ext cx="2503382" cy="504056"/>
          </a:xfrm>
          <a:prstGeom prst="rect">
            <a:avLst/>
          </a:prstGeom>
          <a:solidFill>
            <a:srgbClr val="FFFF00">
              <a:alpha val="3187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04464C-A906-6B86-8B39-EA17073CC60A}"/>
              </a:ext>
            </a:extLst>
          </p:cNvPr>
          <p:cNvSpPr/>
          <p:nvPr/>
        </p:nvSpPr>
        <p:spPr>
          <a:xfrm>
            <a:off x="6802215" y="3483491"/>
            <a:ext cx="2139115" cy="232987"/>
          </a:xfrm>
          <a:prstGeom prst="rect">
            <a:avLst/>
          </a:prstGeom>
          <a:solidFill>
            <a:srgbClr val="FFFF00">
              <a:alpha val="3187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CCC15C-ECFA-03DE-1B34-69BC87E63A41}"/>
              </a:ext>
            </a:extLst>
          </p:cNvPr>
          <p:cNvSpPr/>
          <p:nvPr/>
        </p:nvSpPr>
        <p:spPr>
          <a:xfrm>
            <a:off x="6811360" y="4727629"/>
            <a:ext cx="942412" cy="232987"/>
          </a:xfrm>
          <a:prstGeom prst="rect">
            <a:avLst/>
          </a:prstGeom>
          <a:solidFill>
            <a:srgbClr val="FFFF00">
              <a:alpha val="3187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6F1FCC-36C6-932B-DA26-1D0F53A8715B}"/>
              </a:ext>
            </a:extLst>
          </p:cNvPr>
          <p:cNvSpPr/>
          <p:nvPr/>
        </p:nvSpPr>
        <p:spPr>
          <a:xfrm>
            <a:off x="6802216" y="3238293"/>
            <a:ext cx="2139115" cy="232987"/>
          </a:xfrm>
          <a:prstGeom prst="rect">
            <a:avLst/>
          </a:prstGeom>
          <a:solidFill>
            <a:srgbClr val="FFFF00">
              <a:alpha val="3187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D1AB3A-C39C-BEDB-E7DD-9B5DF9372357}"/>
              </a:ext>
            </a:extLst>
          </p:cNvPr>
          <p:cNvSpPr txBox="1"/>
          <p:nvPr/>
        </p:nvSpPr>
        <p:spPr>
          <a:xfrm>
            <a:off x="529913" y="221459"/>
            <a:ext cx="360800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2400" dirty="0"/>
              <a:t>Dendermonde Codex </a:t>
            </a:r>
            <a:r>
              <a:rPr lang="en-GB" dirty="0"/>
              <a:t>c.</a:t>
            </a:r>
            <a:r>
              <a:rPr lang="en-GB" sz="1600" dirty="0"/>
              <a:t>1176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435C88-16CB-6959-7DA7-10779BA2ED2E}"/>
              </a:ext>
            </a:extLst>
          </p:cNvPr>
          <p:cNvSpPr txBox="1"/>
          <p:nvPr/>
        </p:nvSpPr>
        <p:spPr>
          <a:xfrm>
            <a:off x="4137919" y="232785"/>
            <a:ext cx="266429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2400" dirty="0"/>
              <a:t>Riesenkodex </a:t>
            </a:r>
            <a:r>
              <a:rPr lang="en-GB" dirty="0"/>
              <a:t>c.1180/85</a:t>
            </a:r>
          </a:p>
        </p:txBody>
      </p:sp>
    </p:spTree>
    <p:extLst>
      <p:ext uri="{BB962C8B-B14F-4D97-AF65-F5344CB8AC3E}">
        <p14:creationId xmlns:p14="http://schemas.microsoft.com/office/powerpoint/2010/main" val="3458564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A366DC52-EB66-8186-6951-74204E8DB26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1" t="12454" r="42104" b="26866"/>
          <a:stretch/>
        </p:blipFill>
        <p:spPr bwMode="auto">
          <a:xfrm>
            <a:off x="194595" y="368300"/>
            <a:ext cx="6623072" cy="56154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69680A4-40FF-D82E-B239-1529978F6A2D}"/>
              </a:ext>
            </a:extLst>
          </p:cNvPr>
          <p:cNvSpPr/>
          <p:nvPr/>
        </p:nvSpPr>
        <p:spPr>
          <a:xfrm>
            <a:off x="4026568" y="641684"/>
            <a:ext cx="1058779" cy="288758"/>
          </a:xfrm>
          <a:prstGeom prst="ellipse">
            <a:avLst/>
          </a:prstGeom>
          <a:solidFill>
            <a:schemeClr val="accent1">
              <a:alpha val="2716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AB9C697-206E-20AC-B457-B2DCDD8B6599}"/>
              </a:ext>
            </a:extLst>
          </p:cNvPr>
          <p:cNvSpPr/>
          <p:nvPr/>
        </p:nvSpPr>
        <p:spPr>
          <a:xfrm>
            <a:off x="4467726" y="2221831"/>
            <a:ext cx="328863" cy="232611"/>
          </a:xfrm>
          <a:prstGeom prst="ellipse">
            <a:avLst/>
          </a:prstGeom>
          <a:solidFill>
            <a:schemeClr val="accent1">
              <a:alpha val="2716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EE1FF96-CB9C-1AC8-2E98-A524F54E6BA2}"/>
              </a:ext>
            </a:extLst>
          </p:cNvPr>
          <p:cNvSpPr/>
          <p:nvPr/>
        </p:nvSpPr>
        <p:spPr>
          <a:xfrm>
            <a:off x="3745832" y="2462463"/>
            <a:ext cx="697832" cy="248653"/>
          </a:xfrm>
          <a:prstGeom prst="ellipse">
            <a:avLst/>
          </a:prstGeom>
          <a:solidFill>
            <a:schemeClr val="accent1">
              <a:alpha val="2716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6C27348-098D-1083-F09D-5EF368AF9D19}"/>
              </a:ext>
            </a:extLst>
          </p:cNvPr>
          <p:cNvSpPr/>
          <p:nvPr/>
        </p:nvSpPr>
        <p:spPr>
          <a:xfrm>
            <a:off x="3761873" y="5751095"/>
            <a:ext cx="1772653" cy="232610"/>
          </a:xfrm>
          <a:prstGeom prst="ellipse">
            <a:avLst/>
          </a:prstGeom>
          <a:solidFill>
            <a:schemeClr val="accent1">
              <a:alpha val="2716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663FDBD-C7A0-C2C7-E303-C5BF61AE90DD}"/>
              </a:ext>
            </a:extLst>
          </p:cNvPr>
          <p:cNvSpPr/>
          <p:nvPr/>
        </p:nvSpPr>
        <p:spPr>
          <a:xfrm>
            <a:off x="4170948" y="2711115"/>
            <a:ext cx="914400" cy="256674"/>
          </a:xfrm>
          <a:prstGeom prst="ellipse">
            <a:avLst/>
          </a:prstGeom>
          <a:solidFill>
            <a:schemeClr val="accent1">
              <a:alpha val="2716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AD21E8D-FC14-8D78-9325-FB1189CF9472}"/>
              </a:ext>
            </a:extLst>
          </p:cNvPr>
          <p:cNvSpPr/>
          <p:nvPr/>
        </p:nvSpPr>
        <p:spPr>
          <a:xfrm>
            <a:off x="3994483" y="2967790"/>
            <a:ext cx="882317" cy="256673"/>
          </a:xfrm>
          <a:prstGeom prst="ellipse">
            <a:avLst/>
          </a:prstGeom>
          <a:solidFill>
            <a:schemeClr val="accent1">
              <a:alpha val="2716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2167576-9E80-4DFB-BB48-1B2A4CF215A7}"/>
              </a:ext>
            </a:extLst>
          </p:cNvPr>
          <p:cNvSpPr/>
          <p:nvPr/>
        </p:nvSpPr>
        <p:spPr>
          <a:xfrm>
            <a:off x="3801979" y="3224463"/>
            <a:ext cx="2951747" cy="272716"/>
          </a:xfrm>
          <a:prstGeom prst="ellipse">
            <a:avLst/>
          </a:prstGeom>
          <a:solidFill>
            <a:schemeClr val="accent1">
              <a:alpha val="2716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4BADF9B-9BB4-DB7C-D782-D4393826A153}"/>
              </a:ext>
            </a:extLst>
          </p:cNvPr>
          <p:cNvSpPr/>
          <p:nvPr/>
        </p:nvSpPr>
        <p:spPr>
          <a:xfrm>
            <a:off x="3729790" y="3473115"/>
            <a:ext cx="2951747" cy="272716"/>
          </a:xfrm>
          <a:prstGeom prst="ellipse">
            <a:avLst/>
          </a:prstGeom>
          <a:solidFill>
            <a:schemeClr val="accent1">
              <a:alpha val="2716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E201487-327E-2978-DB17-A719C861D20D}"/>
              </a:ext>
            </a:extLst>
          </p:cNvPr>
          <p:cNvSpPr/>
          <p:nvPr/>
        </p:nvSpPr>
        <p:spPr>
          <a:xfrm>
            <a:off x="4748463" y="3721769"/>
            <a:ext cx="1058779" cy="288758"/>
          </a:xfrm>
          <a:prstGeom prst="ellipse">
            <a:avLst/>
          </a:prstGeom>
          <a:solidFill>
            <a:schemeClr val="accent1">
              <a:alpha val="2716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B0FCE47-2222-136F-7311-B8358BA6B48C}"/>
              </a:ext>
            </a:extLst>
          </p:cNvPr>
          <p:cNvSpPr/>
          <p:nvPr/>
        </p:nvSpPr>
        <p:spPr>
          <a:xfrm>
            <a:off x="5069305" y="4203031"/>
            <a:ext cx="1058779" cy="288758"/>
          </a:xfrm>
          <a:prstGeom prst="ellipse">
            <a:avLst/>
          </a:prstGeom>
          <a:solidFill>
            <a:schemeClr val="accent1">
              <a:alpha val="2716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A06BA4D-B87B-052B-AE3F-BAA01E39FDF6}"/>
              </a:ext>
            </a:extLst>
          </p:cNvPr>
          <p:cNvSpPr/>
          <p:nvPr/>
        </p:nvSpPr>
        <p:spPr>
          <a:xfrm>
            <a:off x="3769894" y="4459705"/>
            <a:ext cx="914401" cy="288758"/>
          </a:xfrm>
          <a:prstGeom prst="ellipse">
            <a:avLst/>
          </a:prstGeom>
          <a:solidFill>
            <a:schemeClr val="accent1">
              <a:alpha val="2716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675CDD7-50AC-2616-CE4E-68B1F3E65582}"/>
              </a:ext>
            </a:extLst>
          </p:cNvPr>
          <p:cNvSpPr/>
          <p:nvPr/>
        </p:nvSpPr>
        <p:spPr>
          <a:xfrm>
            <a:off x="5277853" y="4491790"/>
            <a:ext cx="320842" cy="224589"/>
          </a:xfrm>
          <a:prstGeom prst="ellipse">
            <a:avLst/>
          </a:prstGeom>
          <a:solidFill>
            <a:schemeClr val="accent1">
              <a:alpha val="2716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0323842-DC7F-A8E9-2158-EC5DFD1A4A1B}"/>
              </a:ext>
            </a:extLst>
          </p:cNvPr>
          <p:cNvSpPr/>
          <p:nvPr/>
        </p:nvSpPr>
        <p:spPr>
          <a:xfrm>
            <a:off x="4058652" y="5470358"/>
            <a:ext cx="1219201" cy="256674"/>
          </a:xfrm>
          <a:prstGeom prst="ellipse">
            <a:avLst/>
          </a:prstGeom>
          <a:solidFill>
            <a:schemeClr val="accent1">
              <a:alpha val="2716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594ADBA-96CC-DCA1-4176-C01D42798CBB}"/>
              </a:ext>
            </a:extLst>
          </p:cNvPr>
          <p:cNvCxnSpPr>
            <a:cxnSpLocks/>
          </p:cNvCxnSpPr>
          <p:nvPr/>
        </p:nvCxnSpPr>
        <p:spPr>
          <a:xfrm>
            <a:off x="5053263" y="1331495"/>
            <a:ext cx="753979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jdelijke aanduiding voor dianummer 6">
            <a:extLst>
              <a:ext uri="{FF2B5EF4-FFF2-40B4-BE49-F238E27FC236}">
                <a16:creationId xmlns:a16="http://schemas.microsoft.com/office/drawing/2014/main" id="{6129E49A-1353-2C71-DDCB-7B645CC83CD5}"/>
              </a:ext>
            </a:extLst>
          </p:cNvPr>
          <p:cNvSpPr txBox="1">
            <a:spLocks/>
          </p:cNvSpPr>
          <p:nvPr/>
        </p:nvSpPr>
        <p:spPr>
          <a:xfrm>
            <a:off x="9148026" y="6261101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lvl="0">
              <a:defRPr lang="nl-NL"/>
            </a:defPPr>
            <a:lvl1pPr marL="0" lvl="1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n-ea"/>
                <a:cs typeface="+mn-cs"/>
              </a:defRPr>
            </a:lvl1pPr>
            <a:lvl2pPr marL="4572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7381A9-0C9E-4D3A-A28B-AC4E168A57BC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F221D144-3E56-CF60-24A7-595BFC103833}"/>
              </a:ext>
            </a:extLst>
          </p:cNvPr>
          <p:cNvSpPr txBox="1">
            <a:spLocks/>
          </p:cNvSpPr>
          <p:nvPr/>
        </p:nvSpPr>
        <p:spPr>
          <a:xfrm>
            <a:off x="6895647" y="128240"/>
            <a:ext cx="3603101" cy="5040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1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j-ea"/>
                <a:cs typeface="+mj-cs"/>
              </a:defRPr>
            </a:lvl1pPr>
          </a:lstStyle>
          <a:p>
            <a:pPr lvl="0"/>
            <a:r>
              <a:rPr lang="en-GB" sz="2400" i="1" dirty="0">
                <a:latin typeface="+mn-lt"/>
                <a:cs typeface="Arial" panose="020B0604020202020204" pitchFamily="34" charset="0"/>
              </a:rPr>
              <a:t>Variance</a:t>
            </a:r>
            <a:r>
              <a:rPr lang="en-GB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+mn-lt"/>
                <a:cs typeface="Arial" panose="020B0604020202020204" pitchFamily="34" charset="0"/>
              </a:rPr>
              <a:t>en</a:t>
            </a:r>
            <a:r>
              <a:rPr lang="en-GB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+mn-lt"/>
                <a:cs typeface="Arial" panose="020B0604020202020204" pitchFamily="34" charset="0"/>
              </a:rPr>
              <a:t>Signaaltonen</a:t>
            </a:r>
            <a:endParaRPr lang="en-GB" sz="24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7876EC20-A8DC-C2E3-88A6-876C44AC9E58}"/>
              </a:ext>
            </a:extLst>
          </p:cNvPr>
          <p:cNvSpPr txBox="1">
            <a:spLocks/>
          </p:cNvSpPr>
          <p:nvPr/>
        </p:nvSpPr>
        <p:spPr>
          <a:xfrm>
            <a:off x="6901291" y="560893"/>
            <a:ext cx="5020169" cy="54228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1600" b="1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270000" indent="-270000" algn="l" defTabSz="914400" rtl="0" eaLnBrk="1" latinLnBrk="0" hangingPunct="1">
              <a:lnSpc>
                <a:spcPct val="110000"/>
              </a:lnSpc>
              <a:spcBef>
                <a:spcPts val="2100"/>
              </a:spcBef>
              <a:buFont typeface="Verdana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70000" indent="-270000" algn="l" defTabSz="914400" rtl="0" eaLnBrk="1" latinLnBrk="0" hangingPunct="1">
              <a:lnSpc>
                <a:spcPct val="110000"/>
              </a:lnSpc>
              <a:spcBef>
                <a:spcPts val="2100"/>
              </a:spcBef>
              <a:buFont typeface="Verdana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81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itchFamily="34" charset="0"/>
              <a:buChar char="–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GB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Dendermonde Codex (c. 1174/5)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Vervaardigd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onder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Hildegards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toezicht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(?) </a:t>
            </a:r>
          </a:p>
          <a:p>
            <a:pPr lvl="0">
              <a:lnSpc>
                <a:spcPct val="100000"/>
              </a:lnSpc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Riesenkodex (c. 1180/5)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Zelfde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teksten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melodieën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Dendermonde Codex</a:t>
            </a:r>
            <a:b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Duidelijk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verschillende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toepassingen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signaaltonen</a:t>
            </a:r>
            <a:b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GB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Essentie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i="1" dirty="0">
                <a:latin typeface="Arial" panose="020B0604020202020204" pitchFamily="34" charset="0"/>
                <a:cs typeface="Arial" panose="020B0604020202020204" pitchFamily="34" charset="0"/>
              </a:rPr>
              <a:t>Variance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bevestigt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het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facultatieve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karakter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Individuele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inbreng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door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schrijvers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redacteurs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/ ¿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zangers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lvl="0"/>
            <a:b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795F42-7A7D-9CA2-A8F4-197B3293CC87}"/>
              </a:ext>
            </a:extLst>
          </p:cNvPr>
          <p:cNvSpPr txBox="1"/>
          <p:nvPr/>
        </p:nvSpPr>
        <p:spPr>
          <a:xfrm>
            <a:off x="545364" y="232785"/>
            <a:ext cx="362558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2400" dirty="0"/>
              <a:t>Dendermonde Codex </a:t>
            </a:r>
            <a:r>
              <a:rPr lang="en-GB" dirty="0"/>
              <a:t>c.</a:t>
            </a:r>
            <a:r>
              <a:rPr lang="en-GB" sz="1600" dirty="0"/>
              <a:t>1176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E898DEC-CFC3-222D-266D-AB85327CF135}"/>
              </a:ext>
            </a:extLst>
          </p:cNvPr>
          <p:cNvSpPr txBox="1"/>
          <p:nvPr/>
        </p:nvSpPr>
        <p:spPr>
          <a:xfrm>
            <a:off x="4137919" y="232785"/>
            <a:ext cx="266429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2400" dirty="0"/>
              <a:t>Riesenkodex </a:t>
            </a:r>
            <a:r>
              <a:rPr lang="en-GB" dirty="0"/>
              <a:t>c.1195</a:t>
            </a:r>
          </a:p>
        </p:txBody>
      </p:sp>
    </p:spTree>
    <p:extLst>
      <p:ext uri="{BB962C8B-B14F-4D97-AF65-F5344CB8AC3E}">
        <p14:creationId xmlns:p14="http://schemas.microsoft.com/office/powerpoint/2010/main" val="3234438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AE87F-B8B3-1078-9A56-B71C48AFB8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939" y="260649"/>
            <a:ext cx="7559675" cy="504056"/>
          </a:xfrm>
        </p:spPr>
        <p:txBody>
          <a:bodyPr/>
          <a:lstStyle/>
          <a:p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Signaaltonen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Exegetische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Functies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CF7E5-28CE-E3AD-C728-E055C8F9B6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4939" y="836712"/>
            <a:ext cx="9684493" cy="5379763"/>
          </a:xfrm>
        </p:spPr>
        <p:txBody>
          <a:bodyPr/>
          <a:lstStyle/>
          <a:p>
            <a:pPr marL="0" indent="0">
              <a:buNone/>
            </a:pP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Mis:</a:t>
            </a:r>
          </a:p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Ter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ondersteuning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Bijbelse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exegese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Officie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Vooral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ter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ondersteuning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van het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verhaal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Meestal minder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exegetisch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Hildegards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composities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GB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Auto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exegetische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functie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met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verwijzingen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naar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8175" lvl="1" indent="-285750"/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Teksten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GB" sz="1800" i="1" dirty="0">
                <a:latin typeface="Arial" panose="020B0604020202020204" pitchFamily="34" charset="0"/>
                <a:cs typeface="Arial" panose="020B0604020202020204" pitchFamily="34" charset="0"/>
              </a:rPr>
              <a:t>Scivias</a:t>
            </a:r>
          </a:p>
          <a:p>
            <a:pPr marL="638175" lvl="1" indent="-285750"/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Eerdere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gezangen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in de </a:t>
            </a:r>
            <a:r>
              <a:rPr lang="en-GB" sz="1800" i="1" dirty="0">
                <a:latin typeface="Arial" panose="020B0604020202020204" pitchFamily="34" charset="0"/>
                <a:cs typeface="Arial" panose="020B0604020202020204" pitchFamily="34" charset="0"/>
              </a:rPr>
              <a:t>Symphoniae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cyclus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1800" i="1" dirty="0">
                <a:latin typeface="Arial" panose="020B0604020202020204" pitchFamily="34" charset="0"/>
                <a:cs typeface="Arial" panose="020B0604020202020204" pitchFamily="34" charset="0"/>
              </a:rPr>
              <a:t>Ordo </a:t>
            </a:r>
            <a:r>
              <a:rPr lang="en-GB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Virtutum</a:t>
            </a:r>
            <a:r>
              <a:rPr lang="en-GB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Zie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ook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: TVNM Vol. 73, (2023), p. 6-47</a:t>
            </a:r>
            <a:b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Leo Lousberg, ‘Signal Tones and the Employment of B in Hildegard’s Compositions’.</a:t>
            </a:r>
            <a:b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b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jdelijke aanduiding voor dianummer 6">
            <a:extLst>
              <a:ext uri="{FF2B5EF4-FFF2-40B4-BE49-F238E27FC236}">
                <a16:creationId xmlns:a16="http://schemas.microsoft.com/office/drawing/2014/main" id="{76F3397D-B532-4E73-4823-E49F73F48B01}"/>
              </a:ext>
            </a:extLst>
          </p:cNvPr>
          <p:cNvSpPr txBox="1">
            <a:spLocks/>
          </p:cNvSpPr>
          <p:nvPr/>
        </p:nvSpPr>
        <p:spPr>
          <a:xfrm>
            <a:off x="9121923" y="6368751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lvl="0">
              <a:defRPr lang="nl-NL"/>
            </a:defPPr>
            <a:lvl1pPr marL="0" lvl="1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n-ea"/>
                <a:cs typeface="+mn-cs"/>
              </a:defRPr>
            </a:lvl1pPr>
            <a:lvl2pPr marL="4572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7381A9-0C9E-4D3A-A28B-AC4E168A57BC}" type="slidenum">
              <a:rPr lang="en-GB" smtClean="0"/>
              <a:pPr/>
              <a:t>33</a:t>
            </a:fld>
            <a:endParaRPr lang="en-GB"/>
          </a:p>
        </p:txBody>
      </p:sp>
      <p:pic>
        <p:nvPicPr>
          <p:cNvPr id="6" name="Picture 5" descr="A blue sign with white text&#10;&#10;Description automatically generated">
            <a:extLst>
              <a:ext uri="{FF2B5EF4-FFF2-40B4-BE49-F238E27FC236}">
                <a16:creationId xmlns:a16="http://schemas.microsoft.com/office/drawing/2014/main" id="{4FF19FCD-BEEA-0A3B-18C9-EBF58E1D6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3891" y="515347"/>
            <a:ext cx="2736303" cy="428180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6F1026-344C-3206-1D54-62A12E069EAC}"/>
              </a:ext>
            </a:extLst>
          </p:cNvPr>
          <p:cNvCxnSpPr/>
          <p:nvPr/>
        </p:nvCxnSpPr>
        <p:spPr>
          <a:xfrm>
            <a:off x="264939" y="4797152"/>
            <a:ext cx="82089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42353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AE87F-B8B3-1078-9A56-B71C48AFB8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939" y="260648"/>
            <a:ext cx="8064896" cy="504056"/>
          </a:xfrm>
        </p:spPr>
        <p:txBody>
          <a:bodyPr/>
          <a:lstStyle/>
          <a:p>
            <a:r>
              <a:rPr lang="en-GB" dirty="0" err="1"/>
              <a:t>Signaaltonen</a:t>
            </a:r>
            <a:r>
              <a:rPr lang="en-GB" dirty="0"/>
              <a:t> </a:t>
            </a:r>
            <a:r>
              <a:rPr lang="en-GB" dirty="0" err="1"/>
              <a:t>reflecteren</a:t>
            </a:r>
            <a:r>
              <a:rPr lang="en-GB" dirty="0"/>
              <a:t> de </a:t>
            </a:r>
            <a:r>
              <a:rPr lang="en-GB" dirty="0" err="1"/>
              <a:t>middeleeuwse</a:t>
            </a:r>
            <a:r>
              <a:rPr lang="en-GB" dirty="0"/>
              <a:t> </a:t>
            </a:r>
            <a:r>
              <a:rPr lang="en-GB" dirty="0" err="1"/>
              <a:t>geest</a:t>
            </a:r>
            <a:r>
              <a:rPr lang="en-GB" dirty="0"/>
              <a:t> die </a:t>
            </a:r>
            <a:r>
              <a:rPr lang="en-GB" dirty="0" err="1"/>
              <a:t>zingt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CF7E5-28CE-E3AD-C728-E055C8F9B6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4939" y="836711"/>
            <a:ext cx="9684493" cy="5400600"/>
          </a:xfrm>
        </p:spPr>
        <p:txBody>
          <a:bodyPr/>
          <a:lstStyle/>
          <a:p>
            <a:pPr marL="0" indent="0">
              <a:buNone/>
            </a:pPr>
            <a:r>
              <a:rPr lang="en-GB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Kenmerken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Verfijnde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compositietechniek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melodie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koppelt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aan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retoriek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Muzikale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retoriek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’ is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zichtbaar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in de 10e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eeuw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Signaaltonen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prosodische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accenten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Implicaties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Melodieën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gedachten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laten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zien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Muzikale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retoriek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bestond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al lang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de Renaissance </a:t>
            </a:r>
          </a:p>
          <a:p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Nieuwe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kijk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op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middeleeuwse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compositietechnieken</a:t>
            </a:r>
            <a:b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Compositietechnieken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GB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Twee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geheugenschema’s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intrinsiek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muzikaal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extrinsiek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textueel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Signaaltonen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triggeren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connotatieve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tekstinterpretaties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synesthetische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traditie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meditatie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b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b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jdelijke aanduiding voor dianummer 6">
            <a:extLst>
              <a:ext uri="{FF2B5EF4-FFF2-40B4-BE49-F238E27FC236}">
                <a16:creationId xmlns:a16="http://schemas.microsoft.com/office/drawing/2014/main" id="{76F3397D-B532-4E73-4823-E49F73F48B01}"/>
              </a:ext>
            </a:extLst>
          </p:cNvPr>
          <p:cNvSpPr txBox="1">
            <a:spLocks/>
          </p:cNvSpPr>
          <p:nvPr/>
        </p:nvSpPr>
        <p:spPr>
          <a:xfrm>
            <a:off x="9121923" y="6368751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lvl="0">
              <a:defRPr lang="nl-NL"/>
            </a:defPPr>
            <a:lvl1pPr marL="0" lvl="1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n-ea"/>
                <a:cs typeface="+mn-cs"/>
              </a:defRPr>
            </a:lvl1pPr>
            <a:lvl2pPr marL="4572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7381A9-0C9E-4D3A-A28B-AC4E168A57BC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164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2B867A-2672-2B78-116F-63B5FC82AD26}"/>
              </a:ext>
            </a:extLst>
          </p:cNvPr>
          <p:cNvSpPr txBox="1"/>
          <p:nvPr/>
        </p:nvSpPr>
        <p:spPr>
          <a:xfrm>
            <a:off x="4619454" y="4950381"/>
            <a:ext cx="3029291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2400">
                <a:hlinkClick r:id="rId3"/>
              </a:rPr>
              <a:t>leolousberg@gmail.com</a:t>
            </a:r>
            <a:br>
              <a:rPr lang="en-GB" sz="2400"/>
            </a:br>
            <a:endParaRPr lang="en-GB" sz="2400"/>
          </a:p>
          <a:p>
            <a:r>
              <a:rPr lang="en-GB" sz="2400">
                <a:hlinkClick r:id="rId4"/>
              </a:rPr>
              <a:t>l.a.j.lousberg@uu.nl</a:t>
            </a:r>
            <a:endParaRPr lang="en-GB" sz="2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5DF9B0-495F-63B3-870C-D8D0EF87A5C2}"/>
              </a:ext>
            </a:extLst>
          </p:cNvPr>
          <p:cNvSpPr txBox="1"/>
          <p:nvPr/>
        </p:nvSpPr>
        <p:spPr>
          <a:xfrm>
            <a:off x="1699968" y="1124744"/>
            <a:ext cx="8868262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7200" dirty="0"/>
              <a:t>Dank </a:t>
            </a:r>
            <a:r>
              <a:rPr lang="en-GB" sz="7200" dirty="0" err="1"/>
              <a:t>voor</a:t>
            </a:r>
            <a:r>
              <a:rPr lang="en-GB" sz="7200" dirty="0"/>
              <a:t> </a:t>
            </a:r>
            <a:r>
              <a:rPr lang="en-GB" sz="7200" dirty="0" err="1"/>
              <a:t>uw</a:t>
            </a:r>
            <a:r>
              <a:rPr lang="en-GB" sz="7200" dirty="0"/>
              <a:t> </a:t>
            </a:r>
            <a:r>
              <a:rPr lang="en-GB" sz="7200" dirty="0" err="1"/>
              <a:t>aandacht</a:t>
            </a:r>
            <a:endParaRPr lang="en-GB" sz="7200" dirty="0"/>
          </a:p>
        </p:txBody>
      </p:sp>
    </p:spTree>
    <p:extLst>
      <p:ext uri="{BB962C8B-B14F-4D97-AF65-F5344CB8AC3E}">
        <p14:creationId xmlns:p14="http://schemas.microsoft.com/office/powerpoint/2010/main" val="26628249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55DF9B0-495F-63B3-870C-D8D0EF87A5C2}"/>
              </a:ext>
            </a:extLst>
          </p:cNvPr>
          <p:cNvSpPr txBox="1"/>
          <p:nvPr/>
        </p:nvSpPr>
        <p:spPr>
          <a:xfrm>
            <a:off x="4081463" y="1150977"/>
            <a:ext cx="3873240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20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26549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AE87F-B8B3-1078-9A56-B71C48AFB8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2400" dirty="0" err="1"/>
              <a:t>Kernpunten</a:t>
            </a:r>
            <a:r>
              <a:rPr lang="en-GB" sz="2400" dirty="0"/>
              <a:t>: </a:t>
            </a:r>
            <a:r>
              <a:rPr lang="en-GB" sz="2400" dirty="0" err="1"/>
              <a:t>Rituele</a:t>
            </a:r>
            <a:r>
              <a:rPr lang="en-GB" sz="2400" dirty="0"/>
              <a:t> </a:t>
            </a:r>
            <a:r>
              <a:rPr lang="en-GB" sz="2400" dirty="0" err="1"/>
              <a:t>en</a:t>
            </a:r>
            <a:r>
              <a:rPr lang="en-GB" sz="2400" dirty="0"/>
              <a:t> </a:t>
            </a:r>
            <a:r>
              <a:rPr lang="en-GB" sz="2400" dirty="0" err="1"/>
              <a:t>Retorische</a:t>
            </a:r>
            <a:r>
              <a:rPr lang="en-GB" sz="2400" dirty="0"/>
              <a:t> </a:t>
            </a:r>
            <a:r>
              <a:rPr lang="en-GB" sz="2400" dirty="0" err="1"/>
              <a:t>Structuren</a:t>
            </a:r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CF7E5-28CE-E3AD-C728-E055C8F9B6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Rituelen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bepalen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kwaliteit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van de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communicatie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met God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zijn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heiligen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Rituele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fouten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werden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gezien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schadelijk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communicatie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Retoriek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biedt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gemeenschappelijk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schema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effectieve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menselijke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communicatie</a:t>
            </a:r>
            <a:b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jdelijke aanduiding voor dianummer 6">
            <a:extLst>
              <a:ext uri="{FF2B5EF4-FFF2-40B4-BE49-F238E27FC236}">
                <a16:creationId xmlns:a16="http://schemas.microsoft.com/office/drawing/2014/main" id="{8D917F92-D7EF-6399-B72C-C3DD74207AD9}"/>
              </a:ext>
            </a:extLst>
          </p:cNvPr>
          <p:cNvSpPr txBox="1">
            <a:spLocks/>
          </p:cNvSpPr>
          <p:nvPr/>
        </p:nvSpPr>
        <p:spPr>
          <a:xfrm>
            <a:off x="9121923" y="630932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lvl="0">
              <a:defRPr lang="nl-NL"/>
            </a:defPPr>
            <a:lvl1pPr marL="0" lvl="1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n-ea"/>
                <a:cs typeface="+mn-cs"/>
              </a:defRPr>
            </a:lvl1pPr>
            <a:lvl2pPr marL="4572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7381A9-0C9E-4D3A-A28B-AC4E168A57BC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8D823A5-C74D-0D95-A8B1-046B733FE7A0}"/>
              </a:ext>
            </a:extLst>
          </p:cNvPr>
          <p:cNvSpPr/>
          <p:nvPr/>
        </p:nvSpPr>
        <p:spPr>
          <a:xfrm>
            <a:off x="7594077" y="4947770"/>
            <a:ext cx="1656184" cy="160081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Zender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253F418-D403-1353-3EFE-E6099EBC737B}"/>
              </a:ext>
            </a:extLst>
          </p:cNvPr>
          <p:cNvSpPr/>
          <p:nvPr/>
        </p:nvSpPr>
        <p:spPr>
          <a:xfrm>
            <a:off x="10147924" y="4918361"/>
            <a:ext cx="1656184" cy="160081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Ontvanger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3FBA53-57BC-BEA5-3977-6F40B2FAAE90}"/>
              </a:ext>
            </a:extLst>
          </p:cNvPr>
          <p:cNvSpPr/>
          <p:nvPr/>
        </p:nvSpPr>
        <p:spPr>
          <a:xfrm>
            <a:off x="8833891" y="4746039"/>
            <a:ext cx="1584176" cy="1910743"/>
          </a:xfrm>
          <a:prstGeom prst="rect">
            <a:avLst/>
          </a:prstGeom>
          <a:solidFill>
            <a:schemeClr val="accent4">
              <a:lumMod val="40000"/>
              <a:lumOff val="60000"/>
              <a:alpha val="45265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Retoriek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00CCF8AD-BF28-E0B9-1BB7-A2C8BEDDB225}"/>
              </a:ext>
            </a:extLst>
          </p:cNvPr>
          <p:cNvSpPr/>
          <p:nvPr/>
        </p:nvSpPr>
        <p:spPr>
          <a:xfrm>
            <a:off x="8977907" y="5182150"/>
            <a:ext cx="1296144" cy="36429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1C781D4D-1DE5-F6A6-2D5C-98A1099B2F39}"/>
              </a:ext>
            </a:extLst>
          </p:cNvPr>
          <p:cNvSpPr/>
          <p:nvPr/>
        </p:nvSpPr>
        <p:spPr>
          <a:xfrm rot="10800000">
            <a:off x="8977907" y="5864286"/>
            <a:ext cx="1296144" cy="36429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2244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AE87F-B8B3-1078-9A56-B71C48AFB8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2400" dirty="0" err="1"/>
              <a:t>Kernpunten</a:t>
            </a:r>
            <a:r>
              <a:rPr lang="en-GB" sz="2400" dirty="0"/>
              <a:t>: Movere et </a:t>
            </a:r>
            <a:r>
              <a:rPr lang="en-GB" sz="2400" dirty="0" err="1"/>
              <a:t>Docere</a:t>
            </a:r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CF7E5-28CE-E3AD-C728-E055C8F9B6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Movere (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emotioneel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docere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argumenten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Overdracht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emoties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argumenten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in de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middeleeuwse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liturgische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gezangen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movere </a:t>
            </a:r>
            <a:r>
              <a:rPr lang="en-GB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animos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jdelijke aanduiding voor dianummer 6">
            <a:extLst>
              <a:ext uri="{FF2B5EF4-FFF2-40B4-BE49-F238E27FC236}">
                <a16:creationId xmlns:a16="http://schemas.microsoft.com/office/drawing/2014/main" id="{8D917F92-D7EF-6399-B72C-C3DD74207AD9}"/>
              </a:ext>
            </a:extLst>
          </p:cNvPr>
          <p:cNvSpPr txBox="1">
            <a:spLocks/>
          </p:cNvSpPr>
          <p:nvPr/>
        </p:nvSpPr>
        <p:spPr>
          <a:xfrm>
            <a:off x="9121923" y="630932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lvl="0">
              <a:defRPr lang="nl-NL"/>
            </a:defPPr>
            <a:lvl1pPr marL="0" lvl="1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n-ea"/>
                <a:cs typeface="+mn-cs"/>
              </a:defRPr>
            </a:lvl1pPr>
            <a:lvl2pPr marL="4572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7381A9-0C9E-4D3A-A28B-AC4E168A57BC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033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AE87F-B8B3-1078-9A56-B71C48AFB8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7750" y="1196975"/>
            <a:ext cx="8748389" cy="1253617"/>
          </a:xfrm>
        </p:spPr>
        <p:txBody>
          <a:bodyPr/>
          <a:lstStyle/>
          <a:p>
            <a:r>
              <a:rPr lang="nl-NL" sz="2400" dirty="0"/>
              <a:t>Historische Context: Fritz </a:t>
            </a:r>
            <a:r>
              <a:rPr lang="nl-NL" sz="2400" dirty="0" err="1"/>
              <a:t>Reckow</a:t>
            </a:r>
            <a:r>
              <a:rPr lang="nl-NL" sz="2400" dirty="0"/>
              <a:t>: </a:t>
            </a:r>
            <a:r>
              <a:rPr lang="nl-NL" sz="2400" dirty="0" err="1"/>
              <a:t>Zwischen</a:t>
            </a:r>
            <a:r>
              <a:rPr lang="nl-NL" sz="2400" dirty="0"/>
              <a:t> Ontologie </a:t>
            </a:r>
            <a:r>
              <a:rPr lang="nl-NL" sz="2400" dirty="0" err="1"/>
              <a:t>und</a:t>
            </a:r>
            <a:r>
              <a:rPr lang="nl-NL" sz="2400" dirty="0"/>
              <a:t> </a:t>
            </a:r>
            <a:r>
              <a:rPr lang="nl-NL" sz="2400" dirty="0" err="1"/>
              <a:t>Rhetorik</a:t>
            </a:r>
            <a:r>
              <a:rPr lang="nl-NL" sz="2400" dirty="0"/>
              <a:t>: Die Idee des </a:t>
            </a:r>
            <a:r>
              <a:rPr lang="nl-NL" sz="2400" i="1" dirty="0" err="1"/>
              <a:t>movere</a:t>
            </a:r>
            <a:r>
              <a:rPr lang="nl-NL" sz="2400" i="1" dirty="0"/>
              <a:t> </a:t>
            </a:r>
            <a:r>
              <a:rPr lang="nl-NL" sz="2400" i="1" dirty="0" err="1"/>
              <a:t>animos</a:t>
            </a:r>
            <a:r>
              <a:rPr lang="nl-NL" sz="2400" dirty="0"/>
              <a:t> (1991)</a:t>
            </a:r>
            <a:endParaRPr lang="nl-NL" sz="2400" i="1" dirty="0"/>
          </a:p>
        </p:txBody>
      </p:sp>
      <p:sp>
        <p:nvSpPr>
          <p:cNvPr id="4" name="Tijdelijke aanduiding voor dianummer 6">
            <a:extLst>
              <a:ext uri="{FF2B5EF4-FFF2-40B4-BE49-F238E27FC236}">
                <a16:creationId xmlns:a16="http://schemas.microsoft.com/office/drawing/2014/main" id="{8D917F92-D7EF-6399-B72C-C3DD74207AD9}"/>
              </a:ext>
            </a:extLst>
          </p:cNvPr>
          <p:cNvSpPr txBox="1">
            <a:spLocks/>
          </p:cNvSpPr>
          <p:nvPr/>
        </p:nvSpPr>
        <p:spPr>
          <a:xfrm>
            <a:off x="9121923" y="630932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lvl="0">
              <a:defRPr lang="nl-NL"/>
            </a:defPPr>
            <a:lvl1pPr marL="0" lvl="1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n-ea"/>
                <a:cs typeface="+mn-cs"/>
              </a:defRPr>
            </a:lvl1pPr>
            <a:lvl2pPr marL="4572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7381A9-0C9E-4D3A-A28B-AC4E168A57BC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4358C6A-0ABB-2F0D-2B05-1FACA2E29D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17750" y="2450593"/>
            <a:ext cx="7559675" cy="3443316"/>
          </a:xfrm>
        </p:spPr>
        <p:txBody>
          <a:bodyPr/>
          <a:lstStyle/>
          <a:p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Musica </a:t>
            </a:r>
            <a:r>
              <a:rPr lang="en-GB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Enchiriadis</a:t>
            </a: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(9e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eeuw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Karolingisch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handboek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zangers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Vroege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liturgische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muziek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kon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emotie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overbrengen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400-500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jaar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vóór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de Renaissance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430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CF7E5-28CE-E3AD-C728-E055C8F9B6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17750" y="2450593"/>
            <a:ext cx="8964413" cy="3443316"/>
          </a:xfrm>
        </p:spPr>
        <p:txBody>
          <a:bodyPr/>
          <a:lstStyle/>
          <a:p>
            <a:pPr marL="457200" indent="-457200" algn="l">
              <a:buFont typeface="+mj-lt"/>
              <a:buAutoNum type="arabicPeriod"/>
            </a:pPr>
            <a:r>
              <a:rPr lang="en-GB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Reckows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analyse van </a:t>
            </a:r>
            <a:r>
              <a:rPr lang="en-GB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ontologie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retorica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Reckows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analyse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het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praktische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onderzoek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naar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signaaltonen</a:t>
            </a:r>
            <a:b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Voorbeelden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9625" lvl="1" indent="-457200">
              <a:buFont typeface="+mj-lt"/>
              <a:buAutoNum type="arabicPeriod"/>
            </a:pPr>
            <a:r>
              <a:rPr lang="en-GB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Bisschop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Radboud van Utrecht (c. 910)</a:t>
            </a:r>
          </a:p>
          <a:p>
            <a:pPr marL="809625" lvl="1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Hildegard von Bingen </a:t>
            </a:r>
          </a:p>
          <a:p>
            <a:pPr marL="352425" lvl="1" indent="0">
              <a:buNone/>
            </a:pP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jdelijke aanduiding voor dianummer 6">
            <a:extLst>
              <a:ext uri="{FF2B5EF4-FFF2-40B4-BE49-F238E27FC236}">
                <a16:creationId xmlns:a16="http://schemas.microsoft.com/office/drawing/2014/main" id="{8D917F92-D7EF-6399-B72C-C3DD74207AD9}"/>
              </a:ext>
            </a:extLst>
          </p:cNvPr>
          <p:cNvSpPr txBox="1">
            <a:spLocks/>
          </p:cNvSpPr>
          <p:nvPr/>
        </p:nvSpPr>
        <p:spPr>
          <a:xfrm>
            <a:off x="9121923" y="630932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lvl="0">
              <a:defRPr lang="nl-NL"/>
            </a:defPPr>
            <a:lvl1pPr marL="0" lvl="1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n-ea"/>
                <a:cs typeface="+mn-cs"/>
              </a:defRPr>
            </a:lvl1pPr>
            <a:lvl2pPr marL="4572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7381A9-0C9E-4D3A-A28B-AC4E168A57BC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879FD6D-8DEC-FDFB-3479-9851D57738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2400" dirty="0"/>
              <a:t>De </a:t>
            </a:r>
            <a:r>
              <a:rPr lang="en-GB" sz="2400" dirty="0" err="1"/>
              <a:t>inhoud</a:t>
            </a:r>
            <a:r>
              <a:rPr lang="en-GB" sz="2400" dirty="0"/>
              <a:t> van </a:t>
            </a:r>
            <a:r>
              <a:rPr lang="en-GB" sz="2400" dirty="0" err="1"/>
              <a:t>deze</a:t>
            </a:r>
            <a:r>
              <a:rPr lang="en-GB" sz="2400" dirty="0"/>
              <a:t> </a:t>
            </a:r>
            <a:r>
              <a:rPr lang="en-GB" sz="2400" dirty="0" err="1"/>
              <a:t>presentatie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426029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CF7E5-28CE-E3AD-C728-E055C8F9B6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Ontologie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samenhang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tussen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muziek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kosmologische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orde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0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GB" sz="2000" b="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profunditas</a:t>
            </a:r>
            <a:r>
              <a:rPr lang="en-GB" sz="20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Boethius c. 500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Chr.</a:t>
            </a:r>
          </a:p>
          <a:p>
            <a:pPr marL="0" indent="0" algn="l">
              <a:buNone/>
            </a:pPr>
            <a:endParaRPr lang="en-GB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Musica </a:t>
            </a:r>
            <a:r>
              <a:rPr lang="en-GB" sz="2000" b="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Enchiriadis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Onduidelijk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verhaal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!”</a:t>
            </a:r>
            <a:endParaRPr lang="en-GB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Retorica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samenhang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muziek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affect </a:t>
            </a:r>
            <a:b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gebeurtenissen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(‘</a:t>
            </a:r>
            <a:r>
              <a:rPr lang="en-GB" sz="20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superficies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’)</a:t>
            </a:r>
            <a:b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jdelijke aanduiding voor dianummer 6">
            <a:extLst>
              <a:ext uri="{FF2B5EF4-FFF2-40B4-BE49-F238E27FC236}">
                <a16:creationId xmlns:a16="http://schemas.microsoft.com/office/drawing/2014/main" id="{8D917F92-D7EF-6399-B72C-C3DD74207AD9}"/>
              </a:ext>
            </a:extLst>
          </p:cNvPr>
          <p:cNvSpPr txBox="1">
            <a:spLocks/>
          </p:cNvSpPr>
          <p:nvPr/>
        </p:nvSpPr>
        <p:spPr>
          <a:xfrm>
            <a:off x="9121923" y="630932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lvl="0">
              <a:defRPr lang="nl-NL"/>
            </a:defPPr>
            <a:lvl1pPr marL="0" lvl="1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n-ea"/>
                <a:cs typeface="+mn-cs"/>
              </a:defRPr>
            </a:lvl1pPr>
            <a:lvl2pPr marL="4572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7381A9-0C9E-4D3A-A28B-AC4E168A57BC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879FD6D-8DEC-FDFB-3479-9851D57738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2400" b="0" i="0" dirty="0" err="1">
                <a:effectLst/>
                <a:latin typeface="__fkGroteskNeue_598ab8"/>
              </a:rPr>
              <a:t>Reckow</a:t>
            </a:r>
            <a:r>
              <a:rPr lang="en-GB" sz="2400" b="0" i="0" dirty="0">
                <a:effectLst/>
                <a:latin typeface="__fkGroteskNeue_598ab8"/>
              </a:rPr>
              <a:t>/</a:t>
            </a:r>
            <a:r>
              <a:rPr lang="en-GB" sz="2400" b="0" i="1" dirty="0">
                <a:effectLst/>
                <a:latin typeface="__fkGroteskNeue_598ab8"/>
              </a:rPr>
              <a:t>Musica </a:t>
            </a:r>
            <a:r>
              <a:rPr lang="en-GB" sz="2400" b="0" i="1" dirty="0" err="1">
                <a:effectLst/>
                <a:latin typeface="__fkGroteskNeue_598ab8"/>
              </a:rPr>
              <a:t>Enchiriadis</a:t>
            </a:r>
            <a:r>
              <a:rPr lang="en-GB" sz="2400" b="0" i="0" dirty="0">
                <a:effectLst/>
                <a:latin typeface="__fkGroteskNeue_598ab8"/>
              </a:rPr>
              <a:t>: </a:t>
            </a:r>
            <a:r>
              <a:rPr lang="en-GB" sz="2400" b="0" i="0" dirty="0" err="1">
                <a:effectLst/>
                <a:latin typeface="__fkGroteskNeue_598ab8"/>
              </a:rPr>
              <a:t>Ontologie</a:t>
            </a:r>
            <a:r>
              <a:rPr lang="en-GB" sz="2400" b="0" i="0" dirty="0">
                <a:effectLst/>
                <a:latin typeface="__fkGroteskNeue_598ab8"/>
              </a:rPr>
              <a:t> </a:t>
            </a:r>
            <a:r>
              <a:rPr lang="en-GB" sz="2400" b="0" i="0" dirty="0" err="1">
                <a:effectLst/>
                <a:latin typeface="__fkGroteskNeue_598ab8"/>
              </a:rPr>
              <a:t>en</a:t>
            </a:r>
            <a:r>
              <a:rPr lang="en-GB" sz="2400" b="0" i="0" dirty="0">
                <a:effectLst/>
                <a:latin typeface="__fkGroteskNeue_598ab8"/>
              </a:rPr>
              <a:t> </a:t>
            </a:r>
            <a:r>
              <a:rPr lang="en-GB" sz="2400" b="0" i="0" dirty="0" err="1">
                <a:effectLst/>
                <a:latin typeface="__fkGroteskNeue_598ab8"/>
              </a:rPr>
              <a:t>Retorica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328530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CF7E5-28CE-E3AD-C728-E055C8F9B6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17750" y="2450593"/>
            <a:ext cx="8028309" cy="344331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Melodie: </a:t>
            </a:r>
            <a:r>
              <a:rPr lang="en-GB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kosmologische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kwaliteiten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i="0" u="sng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retorische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kwaliteiten</a:t>
            </a:r>
            <a:b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emotie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GB" sz="20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imitatio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nodig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b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jdelijke aanduiding voor dianummer 6">
            <a:extLst>
              <a:ext uri="{FF2B5EF4-FFF2-40B4-BE49-F238E27FC236}">
                <a16:creationId xmlns:a16="http://schemas.microsoft.com/office/drawing/2014/main" id="{8D917F92-D7EF-6399-B72C-C3DD74207AD9}"/>
              </a:ext>
            </a:extLst>
          </p:cNvPr>
          <p:cNvSpPr txBox="1">
            <a:spLocks/>
          </p:cNvSpPr>
          <p:nvPr/>
        </p:nvSpPr>
        <p:spPr>
          <a:xfrm>
            <a:off x="9121923" y="630932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 lvl="0">
              <a:defRPr lang="nl-NL"/>
            </a:defPPr>
            <a:lvl1pPr marL="0" lvl="1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n-ea"/>
                <a:cs typeface="+mn-cs"/>
              </a:defRPr>
            </a:lvl1pPr>
            <a:lvl2pPr marL="4572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7381A9-0C9E-4D3A-A28B-AC4E168A57BC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879FD6D-8DEC-FDFB-3479-9851D57738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2400" b="0" i="1" dirty="0">
                <a:effectLst/>
                <a:latin typeface="__fkGroteskNeue_598ab8"/>
              </a:rPr>
              <a:t>Musica </a:t>
            </a:r>
            <a:r>
              <a:rPr lang="en-GB" sz="2400" b="0" i="1" dirty="0" err="1">
                <a:effectLst/>
                <a:latin typeface="__fkGroteskNeue_598ab8"/>
              </a:rPr>
              <a:t>Enchiriadis</a:t>
            </a:r>
            <a:r>
              <a:rPr lang="en-GB" sz="2400" b="0" i="0" dirty="0">
                <a:effectLst/>
                <a:latin typeface="__fkGroteskNeue_598ab8"/>
              </a:rPr>
              <a:t>: </a:t>
            </a:r>
            <a:r>
              <a:rPr lang="en-GB" sz="2400" b="0" i="0" dirty="0" err="1">
                <a:effectLst/>
                <a:latin typeface="__fkGroteskNeue_598ab8"/>
              </a:rPr>
              <a:t>Ontologie</a:t>
            </a:r>
            <a:r>
              <a:rPr lang="en-GB" sz="2400" b="0" i="0" dirty="0">
                <a:effectLst/>
                <a:latin typeface="__fkGroteskNeue_598ab8"/>
              </a:rPr>
              <a:t> </a:t>
            </a:r>
            <a:r>
              <a:rPr lang="en-GB" sz="2400" b="0" i="0" dirty="0" err="1">
                <a:effectLst/>
                <a:latin typeface="__fkGroteskNeue_598ab8"/>
              </a:rPr>
              <a:t>en</a:t>
            </a:r>
            <a:r>
              <a:rPr lang="en-GB" sz="2400" b="0" i="0" dirty="0">
                <a:effectLst/>
                <a:latin typeface="__fkGroteskNeue_598ab8"/>
              </a:rPr>
              <a:t> </a:t>
            </a:r>
            <a:r>
              <a:rPr lang="en-GB" sz="2400" b="0" i="0" dirty="0" err="1">
                <a:effectLst/>
                <a:latin typeface="__fkGroteskNeue_598ab8"/>
              </a:rPr>
              <a:t>Retorica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925204470"/>
      </p:ext>
    </p:extLst>
  </p:cSld>
  <p:clrMapOvr>
    <a:masterClrMapping/>
  </p:clrMapOvr>
</p:sld>
</file>

<file path=ppt/theme/theme1.xml><?xml version="1.0" encoding="utf-8"?>
<a:theme xmlns:a="http://schemas.openxmlformats.org/drawingml/2006/main" name="Utrecht University">
  <a:themeElements>
    <a:clrScheme name="Utrecht University">
      <a:dk1>
        <a:srgbClr val="000000"/>
      </a:dk1>
      <a:lt1>
        <a:srgbClr val="FFFFFF"/>
      </a:lt1>
      <a:dk2>
        <a:srgbClr val="C00935"/>
      </a:dk2>
      <a:lt2>
        <a:srgbClr val="D9D9D9"/>
      </a:lt2>
      <a:accent1>
        <a:srgbClr val="FFCD00"/>
      </a:accent1>
      <a:accent2>
        <a:srgbClr val="DD9562"/>
      </a:accent2>
      <a:accent3>
        <a:srgbClr val="911D56"/>
      </a:accent3>
      <a:accent4>
        <a:srgbClr val="63A593"/>
      </a:accent4>
      <a:accent5>
        <a:srgbClr val="161D41"/>
      </a:accent5>
      <a:accent6>
        <a:srgbClr val="6686C3"/>
      </a:accent6>
      <a:hlink>
        <a:srgbClr val="52287F"/>
      </a:hlink>
      <a:folHlink>
        <a:srgbClr val="623E2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11" id="{922CF800-1864-A146-8406-D723247B2F6A}" vid="{9B1D9458-2A1C-0B48-BBE6-B0E929882854}"/>
    </a:ext>
  </a:ext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Utrecht University</Template>
  <TotalTime>8370</TotalTime>
  <Words>1590</Words>
  <Application>Microsoft Office PowerPoint</Application>
  <PresentationFormat>Aangepast</PresentationFormat>
  <Paragraphs>332</Paragraphs>
  <Slides>36</Slides>
  <Notes>36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36</vt:i4>
      </vt:variant>
    </vt:vector>
  </HeadingPairs>
  <TitlesOfParts>
    <vt:vector size="46" baseType="lpstr">
      <vt:lpstr>Helvetica Neue</vt:lpstr>
      <vt:lpstr>Verdana</vt:lpstr>
      <vt:lpstr>Open Sans</vt:lpstr>
      <vt:lpstr>Merriweather Regular</vt:lpstr>
      <vt:lpstr>Times New Roman</vt:lpstr>
      <vt:lpstr>Open Sans Light</vt:lpstr>
      <vt:lpstr>Arial</vt:lpstr>
      <vt:lpstr>__fkGroteskNeue_598ab8</vt:lpstr>
      <vt:lpstr>Merriweather Light</vt:lpstr>
      <vt:lpstr>Utrecht University</vt:lpstr>
      <vt:lpstr>Signaaltonen: Communiceren met Muzikale Afwijkingen  Radboud van Utrecht (c. 910) en   Hildegard von Bingen (c. 1150)  </vt:lpstr>
      <vt:lpstr>Kernpunten: Liturgie en Communicatie</vt:lpstr>
      <vt:lpstr>Kernpunten: Liturgie en Communicatie</vt:lpstr>
      <vt:lpstr>Kernpunten: Rituele en Retorische Structuren</vt:lpstr>
      <vt:lpstr>Kernpunten: Movere et Docere</vt:lpstr>
      <vt:lpstr>Historische Context: Fritz Reckow: Zwischen Ontologie und Rhetorik: Die Idee des movere animos (1991)</vt:lpstr>
      <vt:lpstr>De inhoud van deze presentatie</vt:lpstr>
      <vt:lpstr>Reckow/Musica Enchiriadis: Ontologie en Retorica</vt:lpstr>
      <vt:lpstr>Musica Enchiriadis: Ontologie en Retorica</vt:lpstr>
      <vt:lpstr>Musica Enchiriadis: Retorica en neumen</vt:lpstr>
      <vt:lpstr>Musica Enchiriadis: Vitia</vt:lpstr>
      <vt:lpstr>Conclusie: Twee Systemen</vt:lpstr>
      <vt:lpstr>Signaaltonen: Gecodeerde Melodische Interrupties</vt:lpstr>
      <vt:lpstr>Deel 2: Praktisch onderzoek Muzikale koppelingen in de praktijk</vt:lpstr>
      <vt:lpstr>Interruptions of  formulaic musical expectations </vt:lpstr>
      <vt:lpstr>PowerPoint-presentatie</vt:lpstr>
      <vt:lpstr>PowerPoint-presentatie</vt:lpstr>
      <vt:lpstr>Eerder Onderzoek (2018)   1. Afwijkende Klank     (Musica Enchiriadis: barbarismus) </vt:lpstr>
      <vt:lpstr>Afwijkende Klanken: Signaaltoon Neumen</vt:lpstr>
      <vt:lpstr>Samengestelde (Compound) Signaaltonen </vt:lpstr>
      <vt:lpstr>Retoriek en Signaaltonen</vt:lpstr>
      <vt:lpstr>Deel 3: Voorbeelden:  Radboud van Utrecht (bisschop 899-917) Translatio Martini c. 910 Fragment:10e eeuw, 42 genoteerde gezangen: U 406 c. 1140 Audiovisuele registratie Gregoriaans Koor Utrecht (HUA)  Hildegard von Bingen (1098-1179) Scivias, Symphoniae c. 1140-1160 Dendermonde Codex (c. 1174/5), Riesenkodex (c. 1180/5)</vt:lpstr>
      <vt:lpstr>Signaaltonen en Meditatie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Hildegard von Bingen (1098-1179):  Auto-exegetische signaaltonen</vt:lpstr>
      <vt:lpstr>PowerPoint-presentatie</vt:lpstr>
      <vt:lpstr>PowerPoint-presentatie</vt:lpstr>
      <vt:lpstr>Signaaltonen: Exegetische Functies</vt:lpstr>
      <vt:lpstr>Signaaltonen reflecteren de middeleeuwse geest die zingt</vt:lpstr>
      <vt:lpstr>PowerPoint-presentatie</vt:lpstr>
      <vt:lpstr>PowerPoint-presentatie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Lousberg, L.A.J. (Leo)</dc:creator>
  <cp:keywords/>
  <dc:description/>
  <cp:lastModifiedBy>Mirjam</cp:lastModifiedBy>
  <cp:revision>130</cp:revision>
  <dcterms:created xsi:type="dcterms:W3CDTF">2023-11-22T05:58:06Z</dcterms:created>
  <dcterms:modified xsi:type="dcterms:W3CDTF">2024-08-23T10:19:05Z</dcterms:modified>
  <cp:category/>
</cp:coreProperties>
</file>