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402" r:id="rId2"/>
    <p:sldId id="407" r:id="rId3"/>
    <p:sldId id="483" r:id="rId4"/>
    <p:sldId id="484" r:id="rId5"/>
    <p:sldId id="485" r:id="rId6"/>
    <p:sldId id="486" r:id="rId7"/>
    <p:sldId id="494" r:id="rId8"/>
    <p:sldId id="389" r:id="rId9"/>
    <p:sldId id="341" r:id="rId10"/>
    <p:sldId id="345" r:id="rId11"/>
    <p:sldId id="454" r:id="rId12"/>
    <p:sldId id="267" r:id="rId13"/>
    <p:sldId id="266" r:id="rId14"/>
    <p:sldId id="490" r:id="rId15"/>
    <p:sldId id="277" r:id="rId16"/>
    <p:sldId id="320" r:id="rId17"/>
    <p:sldId id="319" r:id="rId18"/>
    <p:sldId id="413" r:id="rId19"/>
    <p:sldId id="395" r:id="rId20"/>
    <p:sldId id="431" r:id="rId21"/>
    <p:sldId id="461" r:id="rId22"/>
    <p:sldId id="417" r:id="rId23"/>
    <p:sldId id="458" r:id="rId24"/>
    <p:sldId id="420" r:id="rId25"/>
    <p:sldId id="421" r:id="rId26"/>
    <p:sldId id="422" r:id="rId27"/>
    <p:sldId id="456" r:id="rId28"/>
    <p:sldId id="423" r:id="rId29"/>
    <p:sldId id="487" r:id="rId30"/>
    <p:sldId id="462" r:id="rId31"/>
    <p:sldId id="428" r:id="rId32"/>
    <p:sldId id="492" r:id="rId33"/>
    <p:sldId id="433" r:id="rId34"/>
    <p:sldId id="435" r:id="rId35"/>
    <p:sldId id="442" r:id="rId36"/>
    <p:sldId id="495" r:id="rId37"/>
    <p:sldId id="445" r:id="rId38"/>
    <p:sldId id="446" r:id="rId39"/>
    <p:sldId id="317" r:id="rId40"/>
    <p:sldId id="448" r:id="rId41"/>
    <p:sldId id="464" r:id="rId42"/>
    <p:sldId id="470" r:id="rId43"/>
    <p:sldId id="488" r:id="rId44"/>
    <p:sldId id="489" r:id="rId45"/>
    <p:sldId id="473" r:id="rId46"/>
    <p:sldId id="471" r:id="rId47"/>
    <p:sldId id="472" r:id="rId48"/>
    <p:sldId id="475" r:id="rId49"/>
    <p:sldId id="466" r:id="rId50"/>
    <p:sldId id="467" r:id="rId51"/>
    <p:sldId id="478" r:id="rId52"/>
    <p:sldId id="479" r:id="rId53"/>
    <p:sldId id="480" r:id="rId54"/>
    <p:sldId id="474" r:id="rId55"/>
    <p:sldId id="477" r:id="rId56"/>
    <p:sldId id="491" r:id="rId57"/>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114D3FBA-6B70-4791-944A-CFD4B2AE5127}">
          <p14:sldIdLst>
            <p14:sldId id="402"/>
            <p14:sldId id="407"/>
            <p14:sldId id="483"/>
            <p14:sldId id="484"/>
            <p14:sldId id="485"/>
            <p14:sldId id="486"/>
            <p14:sldId id="494"/>
            <p14:sldId id="389"/>
            <p14:sldId id="341"/>
            <p14:sldId id="345"/>
            <p14:sldId id="454"/>
            <p14:sldId id="267"/>
            <p14:sldId id="266"/>
            <p14:sldId id="490"/>
            <p14:sldId id="277"/>
            <p14:sldId id="320"/>
            <p14:sldId id="319"/>
            <p14:sldId id="413"/>
            <p14:sldId id="395"/>
            <p14:sldId id="431"/>
            <p14:sldId id="461"/>
            <p14:sldId id="417"/>
            <p14:sldId id="458"/>
            <p14:sldId id="420"/>
            <p14:sldId id="421"/>
            <p14:sldId id="422"/>
            <p14:sldId id="456"/>
            <p14:sldId id="423"/>
            <p14:sldId id="487"/>
            <p14:sldId id="462"/>
            <p14:sldId id="428"/>
            <p14:sldId id="492"/>
            <p14:sldId id="433"/>
            <p14:sldId id="435"/>
            <p14:sldId id="442"/>
            <p14:sldId id="495"/>
            <p14:sldId id="445"/>
            <p14:sldId id="446"/>
            <p14:sldId id="317"/>
            <p14:sldId id="448"/>
            <p14:sldId id="464"/>
            <p14:sldId id="470"/>
            <p14:sldId id="488"/>
            <p14:sldId id="489"/>
          </p14:sldIdLst>
        </p14:section>
        <p14:section name="Naamloze sectie" id="{FC8D4EAE-1CA0-4D51-AF66-2D5A08DE8CAC}">
          <p14:sldIdLst>
            <p14:sldId id="473"/>
            <p14:sldId id="471"/>
            <p14:sldId id="472"/>
            <p14:sldId id="475"/>
            <p14:sldId id="466"/>
            <p14:sldId id="467"/>
            <p14:sldId id="478"/>
            <p14:sldId id="479"/>
            <p14:sldId id="480"/>
            <p14:sldId id="474"/>
            <p14:sldId id="477"/>
            <p14:sldId id="491"/>
          </p14:sldIdLst>
        </p14:section>
        <p14:section name="Naamloze sectie" id="{B917D32B-B470-4C25-B6A8-E4879FE7D24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mert, J.J.M. van (Joost)" initials="GJv(" lastIdx="3" clrIdx="0">
    <p:extLst>
      <p:ext uri="{19B8F6BF-5375-455C-9EA6-DF929625EA0E}">
        <p15:presenceInfo xmlns:p15="http://schemas.microsoft.com/office/powerpoint/2012/main" userId="S::J.J.M.vanGemert@uu.nl::fd1042fa-43cf-45bc-9727-2d89390fe8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25" autoAdjust="0"/>
    <p:restoredTop sz="95186" autoAdjust="0"/>
  </p:normalViewPr>
  <p:slideViewPr>
    <p:cSldViewPr>
      <p:cViewPr>
        <p:scale>
          <a:sx n="101" d="100"/>
          <a:sy n="101" d="100"/>
        </p:scale>
        <p:origin x="2160" y="2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2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F39C72-6383-4261-BEC3-15DC5690BF43}" type="datetimeFigureOut">
              <a:rPr lang="nl-NL" smtClean="0"/>
              <a:t>30-09-2024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0255D7-464E-490A-9E84-6944A301FE80}" type="slidenum">
              <a:rPr lang="nl-NL" smtClean="0"/>
              <a:t>‹#›</a:t>
            </a:fld>
            <a:endParaRPr lang="nl-NL"/>
          </a:p>
        </p:txBody>
      </p:sp>
    </p:spTree>
    <p:extLst>
      <p:ext uri="{BB962C8B-B14F-4D97-AF65-F5344CB8AC3E}">
        <p14:creationId xmlns:p14="http://schemas.microsoft.com/office/powerpoint/2010/main" val="2940967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00255D7-464E-490A-9E84-6944A301FE80}" type="slidenum">
              <a:rPr lang="nl-NL" smtClean="0"/>
              <a:t>8</a:t>
            </a:fld>
            <a:endParaRPr lang="nl-NL"/>
          </a:p>
        </p:txBody>
      </p:sp>
    </p:spTree>
    <p:extLst>
      <p:ext uri="{BB962C8B-B14F-4D97-AF65-F5344CB8AC3E}">
        <p14:creationId xmlns:p14="http://schemas.microsoft.com/office/powerpoint/2010/main" val="1884209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https://www.youtube.com/watch?v=t4jQTre1jYs</a:t>
            </a:r>
          </a:p>
          <a:p>
            <a:endParaRPr lang="nl-NL" dirty="0"/>
          </a:p>
          <a:p>
            <a:r>
              <a:rPr lang="nl-NL" dirty="0"/>
              <a:t>https://www.youtube.com/watch?v=u3IukR0Urao</a:t>
            </a:r>
          </a:p>
        </p:txBody>
      </p:sp>
      <p:sp>
        <p:nvSpPr>
          <p:cNvPr id="4" name="Tijdelijke aanduiding voor dianummer 3"/>
          <p:cNvSpPr>
            <a:spLocks noGrp="1"/>
          </p:cNvSpPr>
          <p:nvPr>
            <p:ph type="sldNum" sz="quarter" idx="5"/>
          </p:nvPr>
        </p:nvSpPr>
        <p:spPr/>
        <p:txBody>
          <a:bodyPr/>
          <a:lstStyle/>
          <a:p>
            <a:fld id="{C00255D7-464E-490A-9E84-6944A301FE80}" type="slidenum">
              <a:rPr lang="nl-NL" smtClean="0"/>
              <a:t>9</a:t>
            </a:fld>
            <a:endParaRPr lang="nl-NL"/>
          </a:p>
        </p:txBody>
      </p:sp>
    </p:spTree>
    <p:extLst>
      <p:ext uri="{BB962C8B-B14F-4D97-AF65-F5344CB8AC3E}">
        <p14:creationId xmlns:p14="http://schemas.microsoft.com/office/powerpoint/2010/main" val="31270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Reims-Cambrai</a:t>
            </a:r>
          </a:p>
        </p:txBody>
      </p:sp>
      <p:sp>
        <p:nvSpPr>
          <p:cNvPr id="4" name="Tijdelijke aanduiding voor dianummer 3"/>
          <p:cNvSpPr>
            <a:spLocks noGrp="1"/>
          </p:cNvSpPr>
          <p:nvPr>
            <p:ph type="sldNum" sz="quarter" idx="10"/>
          </p:nvPr>
        </p:nvSpPr>
        <p:spPr/>
        <p:txBody>
          <a:bodyPr/>
          <a:lstStyle/>
          <a:p>
            <a:fld id="{C00255D7-464E-490A-9E84-6944A301FE80}" type="slidenum">
              <a:rPr lang="nl-NL" smtClean="0"/>
              <a:t>15</a:t>
            </a:fld>
            <a:endParaRPr lang="nl-NL"/>
          </a:p>
        </p:txBody>
      </p:sp>
    </p:spTree>
    <p:extLst>
      <p:ext uri="{BB962C8B-B14F-4D97-AF65-F5344CB8AC3E}">
        <p14:creationId xmlns:p14="http://schemas.microsoft.com/office/powerpoint/2010/main" val="3382432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nl-NL"/>
              <a:t>Klik om de stijl te bewerken</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15" name="Date Placeholder 14"/>
          <p:cNvSpPr>
            <a:spLocks noGrp="1"/>
          </p:cNvSpPr>
          <p:nvPr>
            <p:ph type="dt" sz="half" idx="10"/>
          </p:nvPr>
        </p:nvSpPr>
        <p:spPr/>
        <p:txBody>
          <a:bodyPr/>
          <a:lstStyle/>
          <a:p>
            <a:fld id="{C3788077-E22F-4BF6-A60C-0ACFCC128CD8}" type="datetimeFigureOut">
              <a:rPr lang="nl-NL" smtClean="0"/>
              <a:t>30-09-2024</a:t>
            </a:fld>
            <a:endParaRPr lang="nl-NL"/>
          </a:p>
        </p:txBody>
      </p:sp>
      <p:sp>
        <p:nvSpPr>
          <p:cNvPr id="16" name="Slide Number Placeholder 15"/>
          <p:cNvSpPr>
            <a:spLocks noGrp="1"/>
          </p:cNvSpPr>
          <p:nvPr>
            <p:ph type="sldNum" sz="quarter" idx="11"/>
          </p:nvPr>
        </p:nvSpPr>
        <p:spPr/>
        <p:txBody>
          <a:bodyPr/>
          <a:lstStyle/>
          <a:p>
            <a:fld id="{F27DB1F0-51B5-4B8B-A4F2-E3507C929A33}" type="slidenum">
              <a:rPr lang="nl-NL" smtClean="0"/>
              <a:t>‹#›</a:t>
            </a:fld>
            <a:endParaRPr lang="nl-NL"/>
          </a:p>
        </p:txBody>
      </p:sp>
      <p:sp>
        <p:nvSpPr>
          <p:cNvPr id="17" name="Footer Placeholder 16"/>
          <p:cNvSpPr>
            <a:spLocks noGrp="1"/>
          </p:cNvSpPr>
          <p:nvPr>
            <p:ph type="ftr" sz="quarter" idx="12"/>
          </p:nvPr>
        </p:nvSpPr>
        <p:spPr/>
        <p:txBody>
          <a:bodyPr/>
          <a:lstStyle/>
          <a:p>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3788077-E22F-4BF6-A60C-0ACFCC128CD8}" type="datetimeFigureOut">
              <a:rPr lang="nl-NL" smtClean="0"/>
              <a:t>30-09-2024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27DB1F0-51B5-4B8B-A4F2-E3507C929A33}" type="slidenum">
              <a:rPr lang="nl-NL" smtClean="0"/>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3788077-E22F-4BF6-A60C-0ACFCC128CD8}" type="datetimeFigureOut">
              <a:rPr lang="nl-NL" smtClean="0"/>
              <a:t>30-09-2024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27DB1F0-51B5-4B8B-A4F2-E3507C929A33}" type="slidenum">
              <a:rPr lang="nl-NL" smtClean="0"/>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Title 12"/>
          <p:cNvSpPr>
            <a:spLocks noGrp="1"/>
          </p:cNvSpPr>
          <p:nvPr>
            <p:ph type="title"/>
          </p:nvPr>
        </p:nvSpPr>
        <p:spPr/>
        <p:txBody>
          <a:bodyPr/>
          <a:lstStyle/>
          <a:p>
            <a:r>
              <a:rPr lang="nl-NL"/>
              <a:t>Klik om de stijl te bewerken</a:t>
            </a:r>
            <a:endParaRPr lang="en-US"/>
          </a:p>
        </p:txBody>
      </p:sp>
      <p:sp>
        <p:nvSpPr>
          <p:cNvPr id="14" name="Date Placeholder 13"/>
          <p:cNvSpPr>
            <a:spLocks noGrp="1"/>
          </p:cNvSpPr>
          <p:nvPr>
            <p:ph type="dt" sz="half" idx="10"/>
          </p:nvPr>
        </p:nvSpPr>
        <p:spPr/>
        <p:txBody>
          <a:bodyPr/>
          <a:lstStyle/>
          <a:p>
            <a:fld id="{C3788077-E22F-4BF6-A60C-0ACFCC128CD8}" type="datetimeFigureOut">
              <a:rPr lang="nl-NL" smtClean="0"/>
              <a:t>30-09-2024</a:t>
            </a:fld>
            <a:endParaRPr lang="nl-NL"/>
          </a:p>
        </p:txBody>
      </p:sp>
      <p:sp>
        <p:nvSpPr>
          <p:cNvPr id="15" name="Slide Number Placeholder 14"/>
          <p:cNvSpPr>
            <a:spLocks noGrp="1"/>
          </p:cNvSpPr>
          <p:nvPr>
            <p:ph type="sldNum" sz="quarter" idx="11"/>
          </p:nvPr>
        </p:nvSpPr>
        <p:spPr/>
        <p:txBody>
          <a:bodyPr/>
          <a:lstStyle/>
          <a:p>
            <a:fld id="{F27DB1F0-51B5-4B8B-A4F2-E3507C929A33}" type="slidenum">
              <a:rPr lang="nl-NL" smtClean="0"/>
              <a:t>‹#›</a:t>
            </a:fld>
            <a:endParaRPr lang="nl-NL"/>
          </a:p>
        </p:txBody>
      </p:sp>
      <p:sp>
        <p:nvSpPr>
          <p:cNvPr id="16" name="Footer Placeholder 15"/>
          <p:cNvSpPr>
            <a:spLocks noGrp="1"/>
          </p:cNvSpPr>
          <p:nvPr>
            <p:ph type="ftr" sz="quarter" idx="12"/>
          </p:nvPr>
        </p:nvSpPr>
        <p:spPr/>
        <p:txBody>
          <a:bodyPr/>
          <a:lstStyle/>
          <a:p>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12" name="Date Placeholder 11"/>
          <p:cNvSpPr>
            <a:spLocks noGrp="1"/>
          </p:cNvSpPr>
          <p:nvPr>
            <p:ph type="dt" sz="half" idx="10"/>
          </p:nvPr>
        </p:nvSpPr>
        <p:spPr/>
        <p:txBody>
          <a:bodyPr/>
          <a:lstStyle/>
          <a:p>
            <a:fld id="{C3788077-E22F-4BF6-A60C-0ACFCC128CD8}" type="datetimeFigureOut">
              <a:rPr lang="nl-NL" smtClean="0"/>
              <a:t>30-09-2024</a:t>
            </a:fld>
            <a:endParaRPr lang="nl-NL"/>
          </a:p>
        </p:txBody>
      </p:sp>
      <p:sp>
        <p:nvSpPr>
          <p:cNvPr id="13" name="Slide Number Placeholder 12"/>
          <p:cNvSpPr>
            <a:spLocks noGrp="1"/>
          </p:cNvSpPr>
          <p:nvPr>
            <p:ph type="sldNum" sz="quarter" idx="11"/>
          </p:nvPr>
        </p:nvSpPr>
        <p:spPr/>
        <p:txBody>
          <a:bodyPr/>
          <a:lstStyle/>
          <a:p>
            <a:fld id="{F27DB1F0-51B5-4B8B-A4F2-E3507C929A33}" type="slidenum">
              <a:rPr lang="nl-NL" smtClean="0"/>
              <a:t>‹#›</a:t>
            </a:fld>
            <a:endParaRPr lang="nl-NL"/>
          </a:p>
        </p:txBody>
      </p:sp>
      <p:sp>
        <p:nvSpPr>
          <p:cNvPr id="14" name="Footer Placeholder 13"/>
          <p:cNvSpPr>
            <a:spLocks noGrp="1"/>
          </p:cNvSpPr>
          <p:nvPr>
            <p:ph type="ftr" sz="quarter" idx="12"/>
          </p:nvPr>
        </p:nvSpPr>
        <p:spPr/>
        <p:txBody>
          <a:bodyPr/>
          <a:lstStyle/>
          <a:p>
            <a:endParaRPr lang="nl-NL"/>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nl-NL"/>
              <a:t>Klik om de stijl te bewerken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C3788077-E22F-4BF6-A60C-0ACFCC128CD8}" type="datetimeFigureOut">
              <a:rPr lang="nl-NL" smtClean="0"/>
              <a:t>30-09-2024</a:t>
            </a:fld>
            <a:endParaRPr lang="nl-NL"/>
          </a:p>
        </p:txBody>
      </p:sp>
      <p:sp>
        <p:nvSpPr>
          <p:cNvPr id="9" name="Slide Number Placeholder 8"/>
          <p:cNvSpPr>
            <a:spLocks noGrp="1"/>
          </p:cNvSpPr>
          <p:nvPr>
            <p:ph type="sldNum" sz="quarter" idx="11"/>
          </p:nvPr>
        </p:nvSpPr>
        <p:spPr/>
        <p:txBody>
          <a:bodyPr/>
          <a:lstStyle/>
          <a:p>
            <a:fld id="{F27DB1F0-51B5-4B8B-A4F2-E3507C929A33}" type="slidenum">
              <a:rPr lang="nl-NL" smtClean="0"/>
              <a:t>‹#›</a:t>
            </a:fld>
            <a:endParaRPr lang="nl-NL"/>
          </a:p>
        </p:txBody>
      </p:sp>
      <p:sp>
        <p:nvSpPr>
          <p:cNvPr id="10" name="Footer Placeholder 9"/>
          <p:cNvSpPr>
            <a:spLocks noGrp="1"/>
          </p:cNvSpPr>
          <p:nvPr>
            <p:ph type="ftr" sz="quarter" idx="12"/>
          </p:nvPr>
        </p:nvSpPr>
        <p:spPr/>
        <p:txBody>
          <a:bodyPr/>
          <a:lstStyle/>
          <a:p>
            <a:endParaRPr lang="nl-NL"/>
          </a:p>
        </p:txBody>
      </p:sp>
      <p:sp>
        <p:nvSpPr>
          <p:cNvPr id="11" name="Title 10"/>
          <p:cNvSpPr>
            <a:spLocks noGrp="1"/>
          </p:cNvSpPr>
          <p:nvPr>
            <p:ph type="title"/>
          </p:nvPr>
        </p:nvSpPr>
        <p:spPr/>
        <p:txBody>
          <a:bodyPr/>
          <a:lstStyle/>
          <a:p>
            <a:r>
              <a:rPr lang="nl-NL"/>
              <a:t>Klik om de stijl te bewerken</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nl-NL"/>
              <a:t>Klik om de stijl te bewerken</a:t>
            </a:r>
            <a:endParaRPr lang="en-US" dirty="0"/>
          </a:p>
        </p:txBody>
      </p:sp>
      <p:sp>
        <p:nvSpPr>
          <p:cNvPr id="14" name="Date Placeholder 13"/>
          <p:cNvSpPr>
            <a:spLocks noGrp="1"/>
          </p:cNvSpPr>
          <p:nvPr>
            <p:ph type="dt" sz="half" idx="10"/>
          </p:nvPr>
        </p:nvSpPr>
        <p:spPr/>
        <p:txBody>
          <a:bodyPr/>
          <a:lstStyle/>
          <a:p>
            <a:fld id="{C3788077-E22F-4BF6-A60C-0ACFCC128CD8}" type="datetimeFigureOut">
              <a:rPr lang="nl-NL" smtClean="0"/>
              <a:t>30-09-2024</a:t>
            </a:fld>
            <a:endParaRPr lang="nl-NL"/>
          </a:p>
        </p:txBody>
      </p:sp>
      <p:sp>
        <p:nvSpPr>
          <p:cNvPr id="15" name="Slide Number Placeholder 14"/>
          <p:cNvSpPr>
            <a:spLocks noGrp="1"/>
          </p:cNvSpPr>
          <p:nvPr>
            <p:ph type="sldNum" sz="quarter" idx="11"/>
          </p:nvPr>
        </p:nvSpPr>
        <p:spPr/>
        <p:txBody>
          <a:bodyPr/>
          <a:lstStyle/>
          <a:p>
            <a:fld id="{F27DB1F0-51B5-4B8B-A4F2-E3507C929A33}" type="slidenum">
              <a:rPr lang="nl-NL" smtClean="0"/>
              <a:t>‹#›</a:t>
            </a:fld>
            <a:endParaRPr lang="nl-NL"/>
          </a:p>
        </p:txBody>
      </p:sp>
      <p:sp>
        <p:nvSpPr>
          <p:cNvPr id="16" name="Footer Placeholder 15"/>
          <p:cNvSpPr>
            <a:spLocks noGrp="1"/>
          </p:cNvSpPr>
          <p:nvPr>
            <p:ph type="ftr" sz="quarter" idx="12"/>
          </p:nvPr>
        </p:nvSpPr>
        <p:spPr/>
        <p:txBody>
          <a:bodyPr/>
          <a:lstStyle/>
          <a:p>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de stijl te bewerken</a:t>
            </a:r>
            <a:endParaRPr lang="en-US"/>
          </a:p>
        </p:txBody>
      </p:sp>
      <p:sp>
        <p:nvSpPr>
          <p:cNvPr id="7" name="Date Placeholder 6"/>
          <p:cNvSpPr>
            <a:spLocks noGrp="1"/>
          </p:cNvSpPr>
          <p:nvPr>
            <p:ph type="dt" sz="half" idx="10"/>
          </p:nvPr>
        </p:nvSpPr>
        <p:spPr/>
        <p:txBody>
          <a:bodyPr/>
          <a:lstStyle/>
          <a:p>
            <a:fld id="{C3788077-E22F-4BF6-A60C-0ACFCC128CD8}" type="datetimeFigureOut">
              <a:rPr lang="nl-NL" smtClean="0"/>
              <a:t>30-09-2024</a:t>
            </a:fld>
            <a:endParaRPr lang="nl-NL"/>
          </a:p>
        </p:txBody>
      </p:sp>
      <p:sp>
        <p:nvSpPr>
          <p:cNvPr id="8" name="Slide Number Placeholder 7"/>
          <p:cNvSpPr>
            <a:spLocks noGrp="1"/>
          </p:cNvSpPr>
          <p:nvPr>
            <p:ph type="sldNum" sz="quarter" idx="11"/>
          </p:nvPr>
        </p:nvSpPr>
        <p:spPr/>
        <p:txBody>
          <a:bodyPr/>
          <a:lstStyle/>
          <a:p>
            <a:fld id="{F27DB1F0-51B5-4B8B-A4F2-E3507C929A33}" type="slidenum">
              <a:rPr lang="nl-NL" smtClean="0"/>
              <a:t>‹#›</a:t>
            </a:fld>
            <a:endParaRPr lang="nl-NL"/>
          </a:p>
        </p:txBody>
      </p:sp>
      <p:sp>
        <p:nvSpPr>
          <p:cNvPr id="9" name="Footer Placeholder 8"/>
          <p:cNvSpPr>
            <a:spLocks noGrp="1"/>
          </p:cNvSpPr>
          <p:nvPr>
            <p:ph type="ftr" sz="quarter" idx="12"/>
          </p:nvPr>
        </p:nvSpPr>
        <p:spPr/>
        <p:txBody>
          <a:bodyPr/>
          <a:lstStyle/>
          <a:p>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788077-E22F-4BF6-A60C-0ACFCC128CD8}" type="datetimeFigureOut">
              <a:rPr lang="nl-NL" smtClean="0"/>
              <a:t>30-09-2024</a:t>
            </a:fld>
            <a:endParaRPr lang="nl-NL"/>
          </a:p>
        </p:txBody>
      </p:sp>
      <p:sp>
        <p:nvSpPr>
          <p:cNvPr id="6" name="Slide Number Placeholder 5"/>
          <p:cNvSpPr>
            <a:spLocks noGrp="1"/>
          </p:cNvSpPr>
          <p:nvPr>
            <p:ph type="sldNum" sz="quarter" idx="11"/>
          </p:nvPr>
        </p:nvSpPr>
        <p:spPr/>
        <p:txBody>
          <a:bodyPr/>
          <a:lstStyle/>
          <a:p>
            <a:fld id="{F27DB1F0-51B5-4B8B-A4F2-E3507C929A33}" type="slidenum">
              <a:rPr lang="nl-NL" smtClean="0"/>
              <a:t>‹#›</a:t>
            </a:fld>
            <a:endParaRPr lang="nl-NL"/>
          </a:p>
        </p:txBody>
      </p:sp>
      <p:sp>
        <p:nvSpPr>
          <p:cNvPr id="7" name="Footer Placeholder 6"/>
          <p:cNvSpPr>
            <a:spLocks noGrp="1"/>
          </p:cNvSpPr>
          <p:nvPr>
            <p:ph type="ftr" sz="quarter" idx="12"/>
          </p:nvPr>
        </p:nvSpPr>
        <p:spPr/>
        <p:txBody>
          <a:bodyPr/>
          <a:lstStyle/>
          <a:p>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5" name="Date Placeholder 14"/>
          <p:cNvSpPr>
            <a:spLocks noGrp="1"/>
          </p:cNvSpPr>
          <p:nvPr>
            <p:ph type="dt" sz="half" idx="10"/>
          </p:nvPr>
        </p:nvSpPr>
        <p:spPr/>
        <p:txBody>
          <a:bodyPr/>
          <a:lstStyle/>
          <a:p>
            <a:fld id="{C3788077-E22F-4BF6-A60C-0ACFCC128CD8}" type="datetimeFigureOut">
              <a:rPr lang="nl-NL" smtClean="0"/>
              <a:t>30-09-2024</a:t>
            </a:fld>
            <a:endParaRPr lang="nl-NL"/>
          </a:p>
        </p:txBody>
      </p:sp>
      <p:sp>
        <p:nvSpPr>
          <p:cNvPr id="16" name="Slide Number Placeholder 15"/>
          <p:cNvSpPr>
            <a:spLocks noGrp="1"/>
          </p:cNvSpPr>
          <p:nvPr>
            <p:ph type="sldNum" sz="quarter" idx="11"/>
          </p:nvPr>
        </p:nvSpPr>
        <p:spPr/>
        <p:txBody>
          <a:bodyPr/>
          <a:lstStyle/>
          <a:p>
            <a:fld id="{F27DB1F0-51B5-4B8B-A4F2-E3507C929A33}" type="slidenum">
              <a:rPr lang="nl-NL" smtClean="0"/>
              <a:t>‹#›</a:t>
            </a:fld>
            <a:endParaRPr lang="nl-NL"/>
          </a:p>
        </p:txBody>
      </p:sp>
      <p:sp>
        <p:nvSpPr>
          <p:cNvPr id="17" name="Footer Placeholder 16"/>
          <p:cNvSpPr>
            <a:spLocks noGrp="1"/>
          </p:cNvSpPr>
          <p:nvPr>
            <p:ph type="ftr" sz="quarter" idx="12"/>
          </p:nvPr>
        </p:nvSpPr>
        <p:spPr/>
        <p:txBody>
          <a:bodyPr/>
          <a:lstStyle/>
          <a:p>
            <a:endParaRPr lang="nl-NL"/>
          </a:p>
        </p:txBody>
      </p:sp>
      <p:sp>
        <p:nvSpPr>
          <p:cNvPr id="18" name="Title 17"/>
          <p:cNvSpPr>
            <a:spLocks noGrp="1"/>
          </p:cNvSpPr>
          <p:nvPr>
            <p:ph type="title"/>
          </p:nvPr>
        </p:nvSpPr>
        <p:spPr/>
        <p:txBody>
          <a:bodyPr/>
          <a:lstStyle/>
          <a:p>
            <a:r>
              <a:rPr lang="nl-NL"/>
              <a:t>Klik om de stijl te bewerken</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nl-NL"/>
              <a:t>Klik om de stijl te bewerken</a:t>
            </a:r>
            <a:endParaRPr lang="en-US"/>
          </a:p>
        </p:txBody>
      </p:sp>
      <p:sp>
        <p:nvSpPr>
          <p:cNvPr id="13" name="Date Placeholder 12"/>
          <p:cNvSpPr>
            <a:spLocks noGrp="1"/>
          </p:cNvSpPr>
          <p:nvPr>
            <p:ph type="dt" sz="half" idx="10"/>
          </p:nvPr>
        </p:nvSpPr>
        <p:spPr/>
        <p:txBody>
          <a:bodyPr/>
          <a:lstStyle/>
          <a:p>
            <a:fld id="{C3788077-E22F-4BF6-A60C-0ACFCC128CD8}" type="datetimeFigureOut">
              <a:rPr lang="nl-NL" smtClean="0"/>
              <a:t>30-09-2024</a:t>
            </a:fld>
            <a:endParaRPr lang="nl-NL"/>
          </a:p>
        </p:txBody>
      </p:sp>
      <p:sp>
        <p:nvSpPr>
          <p:cNvPr id="14" name="Slide Number Placeholder 13"/>
          <p:cNvSpPr>
            <a:spLocks noGrp="1"/>
          </p:cNvSpPr>
          <p:nvPr>
            <p:ph type="sldNum" sz="quarter" idx="11"/>
          </p:nvPr>
        </p:nvSpPr>
        <p:spPr/>
        <p:txBody>
          <a:bodyPr/>
          <a:lstStyle/>
          <a:p>
            <a:fld id="{F27DB1F0-51B5-4B8B-A4F2-E3507C929A33}" type="slidenum">
              <a:rPr lang="nl-NL" smtClean="0"/>
              <a:t>‹#›</a:t>
            </a:fld>
            <a:endParaRPr lang="nl-NL"/>
          </a:p>
        </p:txBody>
      </p:sp>
      <p:sp>
        <p:nvSpPr>
          <p:cNvPr id="15" name="Footer Placeholder 14"/>
          <p:cNvSpPr>
            <a:spLocks noGrp="1"/>
          </p:cNvSpPr>
          <p:nvPr>
            <p:ph type="ftr" sz="quarter" idx="12"/>
          </p:nvPr>
        </p:nvSpPr>
        <p:spPr/>
        <p:txBody>
          <a:bodyPr/>
          <a:lstStyle/>
          <a:p>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nl-NL"/>
              <a:t>Klik om de stijl te bewerken</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C3788077-E22F-4BF6-A60C-0ACFCC128CD8}" type="datetimeFigureOut">
              <a:rPr lang="nl-NL" smtClean="0"/>
              <a:t>30-09-2024</a:t>
            </a:fld>
            <a:endParaRPr lang="nl-NL"/>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nl-NL"/>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F27DB1F0-51B5-4B8B-A4F2-E3507C929A33}" type="slidenum">
              <a:rPr lang="nl-NL" smtClean="0"/>
              <a:t>‹#›</a:t>
            </a:fld>
            <a:endParaRPr lang="nl-NL"/>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u3IukR0Urao?feature=oembed"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97898-ACE8-4676-AD32-226433140F64}"/>
              </a:ext>
            </a:extLst>
          </p:cNvPr>
          <p:cNvSpPr>
            <a:spLocks noGrp="1"/>
          </p:cNvSpPr>
          <p:nvPr>
            <p:ph type="title"/>
          </p:nvPr>
        </p:nvSpPr>
        <p:spPr/>
        <p:txBody>
          <a:bodyPr/>
          <a:lstStyle/>
          <a:p>
            <a:r>
              <a:rPr lang="nl-NL" sz="2800" dirty="0">
                <a:effectLst/>
              </a:rPr>
              <a:t>ACG Zomercursus Gregoriaans</a:t>
            </a:r>
            <a:br>
              <a:rPr lang="nl-NL" sz="2800" dirty="0">
                <a:effectLst/>
              </a:rPr>
            </a:br>
            <a:r>
              <a:rPr lang="nl-NL" sz="2800" dirty="0">
                <a:effectLst/>
              </a:rPr>
              <a:t>Abdij Onze Lieve Vrouw van Koningshoeven, 19 augustus 2024</a:t>
            </a:r>
            <a:endParaRPr lang="nl-NL" sz="2800" dirty="0"/>
          </a:p>
        </p:txBody>
      </p:sp>
      <p:sp>
        <p:nvSpPr>
          <p:cNvPr id="3" name="Tijdelijke aanduiding voor inhoud 2">
            <a:extLst>
              <a:ext uri="{FF2B5EF4-FFF2-40B4-BE49-F238E27FC236}">
                <a16:creationId xmlns:a16="http://schemas.microsoft.com/office/drawing/2014/main" id="{EA949F7F-428C-40EA-95A1-CF1F3E257726}"/>
              </a:ext>
            </a:extLst>
          </p:cNvPr>
          <p:cNvSpPr>
            <a:spLocks noGrp="1"/>
          </p:cNvSpPr>
          <p:nvPr>
            <p:ph sz="quarter" idx="13"/>
          </p:nvPr>
        </p:nvSpPr>
        <p:spPr>
          <a:xfrm>
            <a:off x="841248" y="-171400"/>
            <a:ext cx="3776472" cy="1584176"/>
          </a:xfrm>
        </p:spPr>
        <p:txBody>
          <a:bodyPr>
            <a:normAutofit/>
          </a:bodyPr>
          <a:lstStyle/>
          <a:p>
            <a:pPr marL="18288" indent="0">
              <a:buNone/>
            </a:pPr>
            <a:r>
              <a:rPr lang="nl-NL" sz="2800" dirty="0"/>
              <a:t>Joost van Gemert</a:t>
            </a:r>
          </a:p>
        </p:txBody>
      </p:sp>
      <p:sp>
        <p:nvSpPr>
          <p:cNvPr id="4" name="Tijdelijke aanduiding voor inhoud 3">
            <a:extLst>
              <a:ext uri="{FF2B5EF4-FFF2-40B4-BE49-F238E27FC236}">
                <a16:creationId xmlns:a16="http://schemas.microsoft.com/office/drawing/2014/main" id="{D672295D-20FF-4AD6-B92F-A423428797F5}"/>
              </a:ext>
            </a:extLst>
          </p:cNvPr>
          <p:cNvSpPr>
            <a:spLocks noGrp="1"/>
          </p:cNvSpPr>
          <p:nvPr>
            <p:ph sz="quarter" idx="14"/>
          </p:nvPr>
        </p:nvSpPr>
        <p:spPr>
          <a:xfrm>
            <a:off x="899592" y="1340768"/>
            <a:ext cx="7403160" cy="2749775"/>
          </a:xfrm>
        </p:spPr>
        <p:txBody>
          <a:bodyPr>
            <a:normAutofit/>
          </a:bodyPr>
          <a:lstStyle/>
          <a:p>
            <a:pPr marL="18288" indent="0">
              <a:buNone/>
            </a:pPr>
            <a:r>
              <a:rPr lang="nl-NL" sz="2800" i="1" dirty="0"/>
              <a:t>“</a:t>
            </a:r>
            <a:r>
              <a:rPr lang="en-GB" sz="2800" i="1" dirty="0" err="1">
                <a:effectLst/>
                <a:ea typeface="Calibri" panose="020F0502020204030204" pitchFamily="34" charset="0"/>
              </a:rPr>
              <a:t>Eerst</a:t>
            </a:r>
            <a:r>
              <a:rPr lang="en-GB" sz="2800" i="1" dirty="0">
                <a:effectLst/>
                <a:ea typeface="Calibri" panose="020F0502020204030204" pitchFamily="34" charset="0"/>
              </a:rPr>
              <a:t> de </a:t>
            </a:r>
            <a:r>
              <a:rPr lang="en-GB" sz="2800" i="1" dirty="0" err="1">
                <a:effectLst/>
                <a:ea typeface="Calibri" panose="020F0502020204030204" pitchFamily="34" charset="0"/>
              </a:rPr>
              <a:t>melodieën</a:t>
            </a:r>
            <a:r>
              <a:rPr lang="en-GB" sz="2800" i="1" dirty="0">
                <a:effectLst/>
                <a:ea typeface="Calibri" panose="020F0502020204030204" pitchFamily="34" charset="0"/>
              </a:rPr>
              <a:t> van Gregorius </a:t>
            </a:r>
            <a:r>
              <a:rPr lang="en-GB" sz="2800" i="1" dirty="0" err="1">
                <a:effectLst/>
                <a:ea typeface="Calibri" panose="020F0502020204030204" pitchFamily="34" charset="0"/>
              </a:rPr>
              <a:t>terugvinden</a:t>
            </a:r>
            <a:r>
              <a:rPr lang="en-GB" sz="2800" i="1" dirty="0">
                <a:effectLst/>
                <a:ea typeface="Calibri" panose="020F0502020204030204" pitchFamily="34" charset="0"/>
              </a:rPr>
              <a:t>.” </a:t>
            </a:r>
            <a:r>
              <a:rPr lang="en-GB" sz="2800" dirty="0" err="1">
                <a:effectLst/>
                <a:ea typeface="Calibri" panose="020F0502020204030204" pitchFamily="34" charset="0"/>
              </a:rPr>
              <a:t>Onderbelichte</a:t>
            </a:r>
            <a:r>
              <a:rPr lang="en-GB" sz="2800" dirty="0">
                <a:effectLst/>
                <a:ea typeface="Calibri" panose="020F0502020204030204" pitchFamily="34" charset="0"/>
              </a:rPr>
              <a:t> </a:t>
            </a:r>
            <a:r>
              <a:rPr lang="en-GB" sz="2800" dirty="0" err="1">
                <a:effectLst/>
                <a:ea typeface="Calibri" panose="020F0502020204030204" pitchFamily="34" charset="0"/>
              </a:rPr>
              <a:t>wegbereiders</a:t>
            </a:r>
            <a:r>
              <a:rPr lang="en-GB" sz="2800" dirty="0">
                <a:effectLst/>
                <a:ea typeface="Calibri" panose="020F0502020204030204" pitchFamily="34" charset="0"/>
              </a:rPr>
              <a:t> van het </a:t>
            </a:r>
            <a:r>
              <a:rPr lang="en-GB" sz="2800" dirty="0" err="1">
                <a:effectLst/>
                <a:ea typeface="Calibri" panose="020F0502020204030204" pitchFamily="34" charset="0"/>
              </a:rPr>
              <a:t>Gregoriaans</a:t>
            </a:r>
            <a:r>
              <a:rPr lang="en-GB" sz="2800" dirty="0">
                <a:effectLst/>
                <a:ea typeface="Calibri" panose="020F0502020204030204" pitchFamily="34" charset="0"/>
              </a:rPr>
              <a:t> in het 19e-eeuwse </a:t>
            </a:r>
            <a:r>
              <a:rPr lang="en-GB" sz="2800" dirty="0" err="1">
                <a:effectLst/>
                <a:ea typeface="Calibri" panose="020F0502020204030204" pitchFamily="34" charset="0"/>
              </a:rPr>
              <a:t>Frankrijk</a:t>
            </a:r>
            <a:r>
              <a:rPr lang="en-GB" sz="2800" dirty="0">
                <a:effectLst/>
                <a:ea typeface="Calibri" panose="020F0502020204030204" pitchFamily="34" charset="0"/>
              </a:rPr>
              <a:t>.</a:t>
            </a:r>
            <a:br>
              <a:rPr lang="nl-NL" sz="2800" dirty="0">
                <a:effectLst/>
              </a:rPr>
            </a:br>
            <a:br>
              <a:rPr lang="nl-NL" sz="2400" dirty="0">
                <a:effectLst/>
              </a:rPr>
            </a:br>
            <a:endParaRPr lang="nl-NL" dirty="0"/>
          </a:p>
        </p:txBody>
      </p:sp>
    </p:spTree>
    <p:extLst>
      <p:ext uri="{BB962C8B-B14F-4D97-AF65-F5344CB8AC3E}">
        <p14:creationId xmlns:p14="http://schemas.microsoft.com/office/powerpoint/2010/main" val="1235699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10;&#10;Automatisch gegenereerde beschrijving">
            <a:extLst>
              <a:ext uri="{FF2B5EF4-FFF2-40B4-BE49-F238E27FC236}">
                <a16:creationId xmlns:a16="http://schemas.microsoft.com/office/drawing/2014/main" id="{3C7BB5B4-F9BE-4812-8A4B-F7A2C8FC8B0E}"/>
              </a:ext>
            </a:extLst>
          </p:cNvPr>
          <p:cNvPicPr>
            <a:picLocks noChangeAspect="1"/>
          </p:cNvPicPr>
          <p:nvPr/>
        </p:nvPicPr>
        <p:blipFill>
          <a:blip r:embed="rId2"/>
          <a:stretch>
            <a:fillRect/>
          </a:stretch>
        </p:blipFill>
        <p:spPr>
          <a:xfrm>
            <a:off x="464584" y="0"/>
            <a:ext cx="8214832" cy="6858000"/>
          </a:xfrm>
          <a:prstGeom prst="rect">
            <a:avLst/>
          </a:prstGeom>
        </p:spPr>
      </p:pic>
    </p:spTree>
    <p:extLst>
      <p:ext uri="{BB962C8B-B14F-4D97-AF65-F5344CB8AC3E}">
        <p14:creationId xmlns:p14="http://schemas.microsoft.com/office/powerpoint/2010/main" val="697135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CBDA9922-CC8C-1418-9C97-F8C96240C120}"/>
              </a:ext>
            </a:extLst>
          </p:cNvPr>
          <p:cNvSpPr>
            <a:spLocks noGrp="1"/>
          </p:cNvSpPr>
          <p:nvPr>
            <p:ph sz="quarter" idx="13"/>
          </p:nvPr>
        </p:nvSpPr>
        <p:spPr/>
        <p:txBody>
          <a:bodyPr/>
          <a:lstStyle/>
          <a:p>
            <a:endParaRPr lang="nl-NL" dirty="0"/>
          </a:p>
        </p:txBody>
      </p:sp>
      <p:pic>
        <p:nvPicPr>
          <p:cNvPr id="6" name="Tijdelijke aanduiding voor inhoud 3">
            <a:extLst>
              <a:ext uri="{FF2B5EF4-FFF2-40B4-BE49-F238E27FC236}">
                <a16:creationId xmlns:a16="http://schemas.microsoft.com/office/drawing/2014/main" id="{6EE217C7-13A8-4191-DAB3-5861516BB3A3}"/>
              </a:ext>
            </a:extLst>
          </p:cNvPr>
          <p:cNvPicPr>
            <a:picLocks noChangeAspect="1"/>
          </p:cNvPicPr>
          <p:nvPr/>
        </p:nvPicPr>
        <p:blipFill rotWithShape="1">
          <a:blip r:embed="rId2"/>
          <a:srcRect r="15374"/>
          <a:stretch/>
        </p:blipFill>
        <p:spPr>
          <a:xfrm>
            <a:off x="24846" y="-171400"/>
            <a:ext cx="4331130" cy="7200800"/>
          </a:xfrm>
          <a:prstGeom prst="rect">
            <a:avLst/>
          </a:prstGeom>
        </p:spPr>
      </p:pic>
      <p:pic>
        <p:nvPicPr>
          <p:cNvPr id="12" name="Tijdelijke aanduiding voor inhoud 11">
            <a:extLst>
              <a:ext uri="{FF2B5EF4-FFF2-40B4-BE49-F238E27FC236}">
                <a16:creationId xmlns:a16="http://schemas.microsoft.com/office/drawing/2014/main" id="{3CDCB6D2-E21C-C28A-E040-45DAE0091E52}"/>
              </a:ext>
            </a:extLst>
          </p:cNvPr>
          <p:cNvPicPr>
            <a:picLocks noGrp="1" noChangeAspect="1"/>
          </p:cNvPicPr>
          <p:nvPr>
            <p:ph sz="quarter" idx="14"/>
          </p:nvPr>
        </p:nvPicPr>
        <p:blipFill>
          <a:blip r:embed="rId3"/>
          <a:stretch>
            <a:fillRect/>
          </a:stretch>
        </p:blipFill>
        <p:spPr>
          <a:xfrm>
            <a:off x="4485144" y="-58317"/>
            <a:ext cx="5180064" cy="6741367"/>
          </a:xfrm>
          <a:prstGeom prst="rect">
            <a:avLst/>
          </a:prstGeom>
        </p:spPr>
      </p:pic>
    </p:spTree>
    <p:extLst>
      <p:ext uri="{BB962C8B-B14F-4D97-AF65-F5344CB8AC3E}">
        <p14:creationId xmlns:p14="http://schemas.microsoft.com/office/powerpoint/2010/main" val="4095061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t>Concordaat tussen Napoleon en Pius VII, 1801</a:t>
            </a:r>
          </a:p>
        </p:txBody>
      </p:sp>
      <p:pic>
        <p:nvPicPr>
          <p:cNvPr id="5" name="Tijdelijke aanduiding voor inhoud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35696" y="1196751"/>
            <a:ext cx="2880320" cy="2556000"/>
          </a:xfrm>
        </p:spPr>
      </p:pic>
      <p:pic>
        <p:nvPicPr>
          <p:cNvPr id="6" name="Tijdelijke aanduiding voor inhoud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618162" y="1117600"/>
            <a:ext cx="2664000" cy="3196800"/>
          </a:xfrm>
        </p:spPr>
      </p:pic>
    </p:spTree>
    <p:extLst>
      <p:ext uri="{BB962C8B-B14F-4D97-AF65-F5344CB8AC3E}">
        <p14:creationId xmlns:p14="http://schemas.microsoft.com/office/powerpoint/2010/main" val="244243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11560" y="764704"/>
            <a:ext cx="8136904" cy="4442793"/>
          </a:xfrm>
        </p:spPr>
        <p:txBody>
          <a:bodyPr/>
          <a:lstStyle/>
          <a:p>
            <a:pPr marL="18288" indent="0">
              <a:buNone/>
            </a:pPr>
            <a:r>
              <a:rPr lang="nl-NL" sz="3200" b="1" dirty="0">
                <a:effectLst/>
              </a:rPr>
              <a:t>TITRE III.</a:t>
            </a:r>
            <a:br>
              <a:rPr lang="nl-NL" sz="3200" b="1" dirty="0">
                <a:effectLst/>
              </a:rPr>
            </a:br>
            <a:r>
              <a:rPr lang="nl-NL" sz="3200" b="1" dirty="0">
                <a:effectLst/>
              </a:rPr>
              <a:t>Du </a:t>
            </a:r>
            <a:r>
              <a:rPr lang="nl-NL" sz="3200" b="1" dirty="0" err="1">
                <a:effectLst/>
              </a:rPr>
              <a:t>Culte</a:t>
            </a:r>
            <a:r>
              <a:rPr lang="nl-NL" sz="3200" b="1" dirty="0">
                <a:effectLst/>
              </a:rPr>
              <a:t>.</a:t>
            </a:r>
            <a:br>
              <a:rPr lang="nl-NL" sz="3200" b="1" dirty="0">
                <a:effectLst/>
              </a:rPr>
            </a:br>
            <a:br>
              <a:rPr lang="nl-NL" sz="3200" dirty="0">
                <a:effectLst/>
              </a:rPr>
            </a:br>
            <a:r>
              <a:rPr lang="nl-NL" sz="3200" dirty="0">
                <a:effectLst/>
              </a:rPr>
              <a:t>XXXIX. </a:t>
            </a:r>
            <a:r>
              <a:rPr lang="nl-NL" sz="3200" dirty="0" err="1">
                <a:effectLst/>
              </a:rPr>
              <a:t>Il</a:t>
            </a:r>
            <a:r>
              <a:rPr lang="nl-NL" sz="3200" dirty="0">
                <a:effectLst/>
              </a:rPr>
              <a:t> </a:t>
            </a:r>
            <a:r>
              <a:rPr lang="nl-NL" sz="3200" dirty="0" err="1">
                <a:effectLst/>
              </a:rPr>
              <a:t>n'y</a:t>
            </a:r>
            <a:r>
              <a:rPr lang="nl-NL" sz="3200" dirty="0">
                <a:effectLst/>
              </a:rPr>
              <a:t> aura </a:t>
            </a:r>
            <a:r>
              <a:rPr lang="nl-NL" sz="3200" dirty="0" err="1">
                <a:effectLst/>
              </a:rPr>
              <a:t>qu'une</a:t>
            </a:r>
            <a:r>
              <a:rPr lang="nl-NL" sz="3200" dirty="0">
                <a:effectLst/>
              </a:rPr>
              <a:t> liturgie et </a:t>
            </a:r>
            <a:r>
              <a:rPr lang="nl-NL" sz="3200" dirty="0" err="1">
                <a:effectLst/>
              </a:rPr>
              <a:t>un</a:t>
            </a:r>
            <a:r>
              <a:rPr lang="nl-NL" sz="3200" dirty="0">
                <a:effectLst/>
              </a:rPr>
              <a:t> </a:t>
            </a:r>
            <a:r>
              <a:rPr lang="nl-NL" sz="3200" dirty="0" err="1">
                <a:effectLst/>
              </a:rPr>
              <a:t>catéchisme</a:t>
            </a:r>
            <a:r>
              <a:rPr lang="nl-NL" sz="3200" dirty="0">
                <a:effectLst/>
              </a:rPr>
              <a:t> pour </a:t>
            </a:r>
            <a:r>
              <a:rPr lang="nl-NL" sz="3200" dirty="0" err="1">
                <a:effectLst/>
              </a:rPr>
              <a:t>toutes</a:t>
            </a:r>
            <a:r>
              <a:rPr lang="nl-NL" sz="3200" dirty="0">
                <a:effectLst/>
              </a:rPr>
              <a:t> les </a:t>
            </a:r>
            <a:r>
              <a:rPr lang="nl-NL" sz="3200" dirty="0" err="1">
                <a:effectLst/>
              </a:rPr>
              <a:t>églises</a:t>
            </a:r>
            <a:r>
              <a:rPr lang="nl-NL" sz="3200" dirty="0">
                <a:effectLst/>
              </a:rPr>
              <a:t> </a:t>
            </a:r>
            <a:r>
              <a:rPr lang="nl-NL" sz="3200" dirty="0" err="1">
                <a:effectLst/>
              </a:rPr>
              <a:t>catholiques</a:t>
            </a:r>
            <a:r>
              <a:rPr lang="nl-NL" sz="3200" dirty="0">
                <a:effectLst/>
              </a:rPr>
              <a:t> de France.</a:t>
            </a:r>
            <a:endParaRPr lang="nl-NL" sz="3200" dirty="0"/>
          </a:p>
          <a:p>
            <a:pPr marL="18288" indent="0">
              <a:buNone/>
            </a:pPr>
            <a:endParaRPr lang="nl-NL" dirty="0"/>
          </a:p>
        </p:txBody>
      </p:sp>
    </p:spTree>
    <p:extLst>
      <p:ext uri="{BB962C8B-B14F-4D97-AF65-F5344CB8AC3E}">
        <p14:creationId xmlns:p14="http://schemas.microsoft.com/office/powerpoint/2010/main" val="276211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2B5BB-70F5-A819-36D6-098EE594E3D1}"/>
              </a:ext>
            </a:extLst>
          </p:cNvPr>
          <p:cNvSpPr>
            <a:spLocks noGrp="1"/>
          </p:cNvSpPr>
          <p:nvPr>
            <p:ph type="title"/>
          </p:nvPr>
        </p:nvSpPr>
        <p:spPr>
          <a:xfrm>
            <a:off x="800100" y="-387424"/>
            <a:ext cx="7543800" cy="7056784"/>
          </a:xfrm>
        </p:spPr>
        <p:txBody>
          <a:bodyPr/>
          <a:lstStyle/>
          <a:p>
            <a:br>
              <a:rPr lang="nl-NL" sz="2400" i="1" dirty="0"/>
            </a:br>
            <a:br>
              <a:rPr lang="nl-NL" sz="2400" i="1" dirty="0"/>
            </a:br>
            <a:br>
              <a:rPr lang="nl-NL" sz="2400" i="1" dirty="0"/>
            </a:br>
            <a:br>
              <a:rPr lang="nl-NL" sz="2400" i="1" dirty="0"/>
            </a:br>
            <a:br>
              <a:rPr lang="nl-NL" sz="2400" i="1" dirty="0"/>
            </a:br>
            <a:r>
              <a:rPr lang="nl-NL" sz="2400" i="1" dirty="0"/>
              <a:t>Graduale </a:t>
            </a:r>
            <a:r>
              <a:rPr lang="nl-NL" sz="2400" i="1" dirty="0" err="1"/>
              <a:t>romanum</a:t>
            </a:r>
            <a:r>
              <a:rPr lang="nl-NL" sz="2400" i="1" dirty="0"/>
              <a:t>, </a:t>
            </a:r>
            <a:r>
              <a:rPr lang="nl-NL" sz="2400" i="1" dirty="0" err="1"/>
              <a:t>complectens</a:t>
            </a:r>
            <a:r>
              <a:rPr lang="nl-NL" sz="2400" i="1" dirty="0"/>
              <a:t> </a:t>
            </a:r>
            <a:r>
              <a:rPr lang="nl-NL" sz="2400" i="1" dirty="0" err="1"/>
              <a:t>omnes</a:t>
            </a:r>
            <a:r>
              <a:rPr lang="nl-NL" sz="2400" i="1" dirty="0"/>
              <a:t> </a:t>
            </a:r>
            <a:r>
              <a:rPr lang="nl-NL" sz="2400" i="1" dirty="0" err="1"/>
              <a:t>missas</a:t>
            </a:r>
            <a:r>
              <a:rPr lang="nl-NL" sz="2400" i="1" dirty="0"/>
              <a:t> omnium </a:t>
            </a:r>
            <a:r>
              <a:rPr lang="nl-NL" sz="2400" i="1" dirty="0" err="1"/>
              <a:t>dominicarum</a:t>
            </a:r>
            <a:r>
              <a:rPr lang="nl-NL" sz="2400" i="1" dirty="0"/>
              <a:t> et </a:t>
            </a:r>
            <a:r>
              <a:rPr lang="nl-NL" sz="2400" i="1" dirty="0" err="1"/>
              <a:t>festorum</a:t>
            </a:r>
            <a:r>
              <a:rPr lang="nl-NL" sz="2400" i="1" dirty="0"/>
              <a:t> </a:t>
            </a:r>
            <a:r>
              <a:rPr lang="nl-NL" sz="2400" i="1" dirty="0" err="1"/>
              <a:t>duplicium</a:t>
            </a:r>
            <a:r>
              <a:rPr lang="nl-NL" sz="2400" i="1" dirty="0"/>
              <a:t>  et </a:t>
            </a:r>
            <a:r>
              <a:rPr lang="nl-NL" sz="2400" i="1" dirty="0" err="1"/>
              <a:t>semiduplicium</a:t>
            </a:r>
            <a:r>
              <a:rPr lang="nl-NL" sz="2400" i="1" dirty="0"/>
              <a:t> </a:t>
            </a:r>
            <a:r>
              <a:rPr lang="nl-NL" sz="2400" i="1" dirty="0" err="1"/>
              <a:t>totius</a:t>
            </a:r>
            <a:r>
              <a:rPr lang="nl-NL" sz="2400" i="1" dirty="0"/>
              <a:t> </a:t>
            </a:r>
            <a:r>
              <a:rPr lang="nl-NL" sz="2400" i="1" dirty="0" err="1"/>
              <a:t>anni</a:t>
            </a:r>
            <a:r>
              <a:rPr lang="nl-NL" sz="2400" i="1" dirty="0"/>
              <a:t>, </a:t>
            </a:r>
            <a:r>
              <a:rPr lang="nl-NL" sz="2400" i="1" dirty="0" err="1"/>
              <a:t>necnon</a:t>
            </a:r>
            <a:r>
              <a:rPr lang="nl-NL" sz="2400" i="1" dirty="0"/>
              <a:t> officium </a:t>
            </a:r>
            <a:r>
              <a:rPr lang="nl-NL" sz="2400" i="1" dirty="0" err="1"/>
              <a:t>nocturnum</a:t>
            </a:r>
            <a:r>
              <a:rPr lang="nl-NL" sz="2400" i="1" dirty="0"/>
              <a:t> </a:t>
            </a:r>
            <a:r>
              <a:rPr lang="nl-NL" sz="2400" i="1" dirty="0" err="1"/>
              <a:t>nativitatis</a:t>
            </a:r>
            <a:r>
              <a:rPr lang="nl-NL" sz="2400" i="1" dirty="0"/>
              <a:t> </a:t>
            </a:r>
            <a:r>
              <a:rPr lang="nl-NL" sz="2400" i="1" dirty="0" err="1"/>
              <a:t>Domini</a:t>
            </a:r>
            <a:r>
              <a:rPr lang="nl-NL" sz="2400" i="1" dirty="0"/>
              <a:t> et </a:t>
            </a:r>
            <a:r>
              <a:rPr lang="nl-NL" sz="2400" i="1" dirty="0" err="1"/>
              <a:t>praecipuas</a:t>
            </a:r>
            <a:r>
              <a:rPr lang="nl-NL" sz="2400" i="1" dirty="0"/>
              <a:t> </a:t>
            </a:r>
            <a:r>
              <a:rPr lang="nl-NL" sz="2400" i="1" dirty="0" err="1"/>
              <a:t>processiones</a:t>
            </a:r>
            <a:r>
              <a:rPr lang="nl-NL" sz="2400" i="1" dirty="0"/>
              <a:t>. </a:t>
            </a:r>
            <a:r>
              <a:rPr lang="nl-NL" sz="2400" i="1" dirty="0" err="1"/>
              <a:t>Cantu</a:t>
            </a:r>
            <a:r>
              <a:rPr lang="nl-NL" sz="2400" i="1" dirty="0"/>
              <a:t> </a:t>
            </a:r>
            <a:r>
              <a:rPr lang="nl-NL" sz="2400" i="1" dirty="0" err="1"/>
              <a:t>reviso</a:t>
            </a:r>
            <a:r>
              <a:rPr lang="nl-NL" sz="2400" i="1" dirty="0"/>
              <a:t> </a:t>
            </a:r>
            <a:r>
              <a:rPr lang="nl-NL" sz="2400" i="1" dirty="0" err="1"/>
              <a:t>juxta</a:t>
            </a:r>
            <a:r>
              <a:rPr lang="nl-NL" sz="2400" i="1" dirty="0"/>
              <a:t> </a:t>
            </a:r>
            <a:r>
              <a:rPr lang="nl-NL" sz="2400" i="1" dirty="0" err="1"/>
              <a:t>manuscripta</a:t>
            </a:r>
            <a:r>
              <a:rPr lang="nl-NL" sz="2400" i="1" dirty="0"/>
              <a:t> </a:t>
            </a:r>
            <a:r>
              <a:rPr lang="nl-NL" sz="2400" i="1" dirty="0" err="1"/>
              <a:t>vetustissima</a:t>
            </a:r>
            <a:r>
              <a:rPr lang="nl-NL" sz="2400" i="1" dirty="0"/>
              <a:t>   </a:t>
            </a:r>
            <a:r>
              <a:rPr lang="nl-NL" sz="2400" dirty="0"/>
              <a:t>(1852)</a:t>
            </a:r>
            <a:br>
              <a:rPr lang="nl-NL" sz="2400" dirty="0"/>
            </a:br>
            <a:br>
              <a:rPr lang="nl-NL" sz="2400" dirty="0"/>
            </a:br>
            <a:r>
              <a:rPr lang="nl-NL" sz="2400" dirty="0"/>
              <a:t>Nicolas </a:t>
            </a:r>
            <a:r>
              <a:rPr lang="nl-NL" sz="2400" dirty="0" err="1"/>
              <a:t>Cloet</a:t>
            </a:r>
            <a:r>
              <a:rPr lang="nl-NL" sz="2400" dirty="0"/>
              <a:t>, </a:t>
            </a:r>
            <a:r>
              <a:rPr lang="nl-NL" sz="2400" i="1" dirty="0">
                <a:effectLst/>
                <a:latin typeface="+mn-lt"/>
                <a:ea typeface="Aptos" panose="020B0004020202020204" pitchFamily="34" charset="0"/>
              </a:rPr>
              <a:t>De la </a:t>
            </a:r>
            <a:r>
              <a:rPr lang="nl-NL" sz="2400" i="1" dirty="0" err="1">
                <a:effectLst/>
                <a:latin typeface="+mn-lt"/>
                <a:ea typeface="Aptos" panose="020B0004020202020204" pitchFamily="34" charset="0"/>
              </a:rPr>
              <a:t>restauration</a:t>
            </a:r>
            <a:r>
              <a:rPr lang="nl-NL" sz="2400" i="1" dirty="0">
                <a:effectLst/>
                <a:latin typeface="+mn-lt"/>
                <a:ea typeface="Aptos" panose="020B0004020202020204" pitchFamily="34" charset="0"/>
              </a:rPr>
              <a:t> du </a:t>
            </a:r>
            <a:r>
              <a:rPr lang="nl-NL" sz="2400" i="1" dirty="0" err="1">
                <a:effectLst/>
                <a:latin typeface="+mn-lt"/>
                <a:ea typeface="Aptos" panose="020B0004020202020204" pitchFamily="34" charset="0"/>
              </a:rPr>
              <a:t>chant</a:t>
            </a:r>
            <a:r>
              <a:rPr lang="nl-NL" sz="2400" i="1" dirty="0">
                <a:effectLst/>
                <a:latin typeface="+mn-lt"/>
                <a:ea typeface="Aptos" panose="020B0004020202020204" pitchFamily="34" charset="0"/>
              </a:rPr>
              <a:t> </a:t>
            </a:r>
            <a:r>
              <a:rPr lang="nl-NL" sz="2400" i="1" dirty="0" err="1">
                <a:effectLst/>
                <a:latin typeface="+mn-lt"/>
                <a:ea typeface="Aptos" panose="020B0004020202020204" pitchFamily="34" charset="0"/>
              </a:rPr>
              <a:t>liturgique</a:t>
            </a:r>
            <a:r>
              <a:rPr lang="nl-NL" sz="2400" i="1" dirty="0">
                <a:effectLst/>
                <a:latin typeface="+mn-lt"/>
                <a:ea typeface="Aptos" panose="020B0004020202020204" pitchFamily="34" charset="0"/>
              </a:rPr>
              <a:t>, </a:t>
            </a:r>
            <a:r>
              <a:rPr lang="nl-NL" sz="2400" i="1" dirty="0" err="1">
                <a:effectLst/>
                <a:latin typeface="+mn-lt"/>
                <a:ea typeface="Aptos" panose="020B0004020202020204" pitchFamily="34" charset="0"/>
              </a:rPr>
              <a:t>ou</a:t>
            </a:r>
            <a:r>
              <a:rPr lang="nl-NL" sz="2400" i="1" dirty="0">
                <a:effectLst/>
                <a:latin typeface="+mn-lt"/>
                <a:ea typeface="Aptos" panose="020B0004020202020204" pitchFamily="34" charset="0"/>
              </a:rPr>
              <a:t> </a:t>
            </a:r>
            <a:r>
              <a:rPr lang="nl-NL" sz="2400" i="1" dirty="0" err="1">
                <a:effectLst/>
                <a:latin typeface="+mn-lt"/>
                <a:ea typeface="Aptos" panose="020B0004020202020204" pitchFamily="34" charset="0"/>
              </a:rPr>
              <a:t>ce</a:t>
            </a:r>
            <a:r>
              <a:rPr lang="nl-NL" sz="2400" i="1" dirty="0">
                <a:effectLst/>
                <a:latin typeface="+mn-lt"/>
                <a:ea typeface="Aptos" panose="020B0004020202020204" pitchFamily="34" charset="0"/>
              </a:rPr>
              <a:t> </a:t>
            </a:r>
            <a:r>
              <a:rPr lang="nl-NL" sz="2400" i="1" dirty="0" err="1">
                <a:effectLst/>
                <a:latin typeface="+mn-lt"/>
                <a:ea typeface="Aptos" panose="020B0004020202020204" pitchFamily="34" charset="0"/>
              </a:rPr>
              <a:t>qui</a:t>
            </a:r>
            <a:r>
              <a:rPr lang="nl-NL" sz="2400" i="1" dirty="0">
                <a:effectLst/>
                <a:latin typeface="+mn-lt"/>
                <a:ea typeface="Aptos" panose="020B0004020202020204" pitchFamily="34" charset="0"/>
              </a:rPr>
              <a:t> </a:t>
            </a:r>
            <a:r>
              <a:rPr lang="nl-NL" sz="2400" i="1" dirty="0" err="1">
                <a:effectLst/>
                <a:latin typeface="+mn-lt"/>
                <a:ea typeface="Aptos" panose="020B0004020202020204" pitchFamily="34" charset="0"/>
              </a:rPr>
              <a:t>est</a:t>
            </a:r>
            <a:r>
              <a:rPr lang="nl-NL" sz="2400" i="1" dirty="0">
                <a:effectLst/>
                <a:latin typeface="+mn-lt"/>
                <a:ea typeface="Aptos" panose="020B0004020202020204" pitchFamily="34" charset="0"/>
              </a:rPr>
              <a:t> à faire pour </a:t>
            </a:r>
            <a:r>
              <a:rPr lang="nl-NL" sz="2400" i="1" dirty="0" err="1">
                <a:effectLst/>
                <a:latin typeface="+mn-lt"/>
                <a:ea typeface="Aptos" panose="020B0004020202020204" pitchFamily="34" charset="0"/>
              </a:rPr>
              <a:t>arriver</a:t>
            </a:r>
            <a:r>
              <a:rPr lang="nl-NL" sz="2400" i="1" dirty="0">
                <a:effectLst/>
                <a:latin typeface="+mn-lt"/>
                <a:ea typeface="Aptos" panose="020B0004020202020204" pitchFamily="34" charset="0"/>
              </a:rPr>
              <a:t> à </a:t>
            </a:r>
            <a:r>
              <a:rPr lang="nl-NL" sz="2400" i="1" dirty="0" err="1">
                <a:effectLst/>
                <a:latin typeface="+mn-lt"/>
                <a:ea typeface="Aptos" panose="020B0004020202020204" pitchFamily="34" charset="0"/>
              </a:rPr>
              <a:t>posséder</a:t>
            </a:r>
            <a:r>
              <a:rPr lang="nl-NL" sz="2400" i="1" dirty="0">
                <a:effectLst/>
                <a:latin typeface="+mn-lt"/>
                <a:ea typeface="Aptos" panose="020B0004020202020204" pitchFamily="34" charset="0"/>
              </a:rPr>
              <a:t> </a:t>
            </a:r>
            <a:r>
              <a:rPr lang="nl-NL" sz="2400" i="1" dirty="0" err="1">
                <a:effectLst/>
                <a:latin typeface="+mn-lt"/>
                <a:ea typeface="Aptos" panose="020B0004020202020204" pitchFamily="34" charset="0"/>
              </a:rPr>
              <a:t>le</a:t>
            </a:r>
            <a:r>
              <a:rPr lang="nl-NL" sz="2400" i="1" dirty="0">
                <a:effectLst/>
                <a:latin typeface="+mn-lt"/>
                <a:ea typeface="Aptos" panose="020B0004020202020204" pitchFamily="34" charset="0"/>
              </a:rPr>
              <a:t> </a:t>
            </a:r>
            <a:r>
              <a:rPr lang="nl-NL" sz="2400" i="1" dirty="0" err="1">
                <a:effectLst/>
                <a:latin typeface="+mn-lt"/>
                <a:ea typeface="Aptos" panose="020B0004020202020204" pitchFamily="34" charset="0"/>
              </a:rPr>
              <a:t>meilleur</a:t>
            </a:r>
            <a:r>
              <a:rPr lang="nl-NL" sz="2400" i="1" dirty="0">
                <a:effectLst/>
                <a:latin typeface="+mn-lt"/>
                <a:ea typeface="Aptos" panose="020B0004020202020204" pitchFamily="34" charset="0"/>
              </a:rPr>
              <a:t> </a:t>
            </a:r>
            <a:r>
              <a:rPr lang="nl-NL" sz="2400" i="1" dirty="0" err="1">
                <a:effectLst/>
                <a:latin typeface="+mn-lt"/>
                <a:ea typeface="Aptos" panose="020B0004020202020204" pitchFamily="34" charset="0"/>
              </a:rPr>
              <a:t>chant</a:t>
            </a:r>
            <a:r>
              <a:rPr lang="nl-NL" sz="2400" i="1" dirty="0">
                <a:effectLst/>
                <a:latin typeface="+mn-lt"/>
                <a:ea typeface="Aptos" panose="020B0004020202020204" pitchFamily="34" charset="0"/>
              </a:rPr>
              <a:t> </a:t>
            </a:r>
            <a:br>
              <a:rPr lang="nl-NL" sz="2400" i="1" dirty="0">
                <a:effectLst/>
                <a:latin typeface="+mn-lt"/>
                <a:ea typeface="Aptos" panose="020B0004020202020204" pitchFamily="34" charset="0"/>
              </a:rPr>
            </a:br>
            <a:r>
              <a:rPr lang="nl-NL" sz="2400" i="1" dirty="0" err="1">
                <a:effectLst/>
                <a:latin typeface="+mn-lt"/>
                <a:ea typeface="Aptos" panose="020B0004020202020204" pitchFamily="34" charset="0"/>
              </a:rPr>
              <a:t>romain</a:t>
            </a:r>
            <a:r>
              <a:rPr lang="nl-NL" sz="2400" i="1" dirty="0">
                <a:effectLst/>
                <a:latin typeface="+mn-lt"/>
                <a:ea typeface="Aptos" panose="020B0004020202020204" pitchFamily="34" charset="0"/>
              </a:rPr>
              <a:t> </a:t>
            </a:r>
            <a:r>
              <a:rPr lang="nl-NL" sz="2400" i="1" dirty="0" err="1">
                <a:effectLst/>
                <a:latin typeface="+mn-lt"/>
                <a:ea typeface="Aptos" panose="020B0004020202020204" pitchFamily="34" charset="0"/>
              </a:rPr>
              <a:t>possible</a:t>
            </a:r>
            <a:r>
              <a:rPr lang="nl-NL" sz="2400" i="1" dirty="0">
                <a:effectLst/>
                <a:latin typeface="+mn-lt"/>
                <a:ea typeface="Aptos" panose="020B0004020202020204" pitchFamily="34" charset="0"/>
              </a:rPr>
              <a:t> </a:t>
            </a:r>
            <a:r>
              <a:rPr lang="nl-NL" sz="2400" dirty="0">
                <a:effectLst/>
                <a:latin typeface="+mn-lt"/>
                <a:ea typeface="Aptos" panose="020B0004020202020204" pitchFamily="34" charset="0"/>
              </a:rPr>
              <a:t>(1852)</a:t>
            </a:r>
            <a:br>
              <a:rPr lang="nl-NL" sz="2400" dirty="0">
                <a:effectLst/>
                <a:latin typeface="+mn-lt"/>
                <a:ea typeface="Aptos" panose="020B0004020202020204" pitchFamily="34" charset="0"/>
              </a:rPr>
            </a:br>
            <a:br>
              <a:rPr lang="nl-NL" sz="2400" dirty="0">
                <a:latin typeface="+mn-lt"/>
              </a:rPr>
            </a:br>
            <a:r>
              <a:rPr lang="nl-NL" sz="2400" dirty="0" err="1">
                <a:latin typeface="+mn-lt"/>
              </a:rPr>
              <a:t>Augustin</a:t>
            </a:r>
            <a:r>
              <a:rPr lang="nl-NL" sz="2400" dirty="0">
                <a:latin typeface="+mn-lt"/>
              </a:rPr>
              <a:t> </a:t>
            </a:r>
            <a:r>
              <a:rPr lang="nl-NL" sz="2400" dirty="0" err="1">
                <a:latin typeface="+mn-lt"/>
              </a:rPr>
              <a:t>Gontier</a:t>
            </a:r>
            <a:r>
              <a:rPr lang="nl-NL" sz="2400" dirty="0">
                <a:latin typeface="+mn-lt"/>
              </a:rPr>
              <a:t>, </a:t>
            </a:r>
            <a:r>
              <a:rPr lang="nl-NL" sz="2400" i="1" dirty="0">
                <a:effectLst/>
                <a:latin typeface="Palatino Linotype" panose="02040502050505030304" pitchFamily="18" charset="0"/>
                <a:ea typeface="Aptos" panose="020B0004020202020204" pitchFamily="34" charset="0"/>
              </a:rPr>
              <a:t>Méthode </a:t>
            </a:r>
            <a:r>
              <a:rPr lang="nl-NL" sz="2400" i="1" dirty="0" err="1">
                <a:effectLst/>
                <a:latin typeface="Palatino Linotype" panose="02040502050505030304" pitchFamily="18" charset="0"/>
                <a:ea typeface="Aptos" panose="020B0004020202020204" pitchFamily="34" charset="0"/>
              </a:rPr>
              <a:t>raisonnée</a:t>
            </a:r>
            <a:r>
              <a:rPr lang="nl-NL" sz="2400" i="1" dirty="0">
                <a:effectLst/>
                <a:latin typeface="Palatino Linotype" panose="02040502050505030304" pitchFamily="18" charset="0"/>
                <a:ea typeface="Aptos" panose="020B0004020202020204" pitchFamily="34" charset="0"/>
              </a:rPr>
              <a:t> du </a:t>
            </a:r>
            <a:r>
              <a:rPr lang="nl-NL" sz="2400" i="1" dirty="0" err="1">
                <a:effectLst/>
                <a:latin typeface="Palatino Linotype" panose="02040502050505030304" pitchFamily="18" charset="0"/>
                <a:ea typeface="Aptos" panose="020B0004020202020204" pitchFamily="34" charset="0"/>
              </a:rPr>
              <a:t>plain-chant</a:t>
            </a:r>
            <a:r>
              <a:rPr lang="nl-NL" sz="2400" i="1" dirty="0">
                <a:effectLst/>
                <a:latin typeface="Palatino Linotype" panose="02040502050505030304" pitchFamily="18" charset="0"/>
                <a:ea typeface="Aptos" panose="020B0004020202020204" pitchFamily="34" charset="0"/>
              </a:rPr>
              <a:t>. Le </a:t>
            </a:r>
            <a:r>
              <a:rPr lang="nl-NL" sz="2400" i="1" dirty="0" err="1">
                <a:effectLst/>
                <a:latin typeface="Palatino Linotype" panose="02040502050505030304" pitchFamily="18" charset="0"/>
                <a:ea typeface="Aptos" panose="020B0004020202020204" pitchFamily="34" charset="0"/>
              </a:rPr>
              <a:t>plain-chant</a:t>
            </a:r>
            <a:r>
              <a:rPr lang="nl-NL" sz="2400" i="1" dirty="0">
                <a:effectLst/>
                <a:latin typeface="Palatino Linotype" panose="02040502050505030304" pitchFamily="18" charset="0"/>
                <a:ea typeface="Aptos" panose="020B0004020202020204" pitchFamily="34" charset="0"/>
              </a:rPr>
              <a:t> </a:t>
            </a:r>
            <a:r>
              <a:rPr lang="nl-NL" sz="2400" i="1" dirty="0" err="1">
                <a:effectLst/>
                <a:latin typeface="Palatino Linotype" panose="02040502050505030304" pitchFamily="18" charset="0"/>
                <a:ea typeface="Aptos" panose="020B0004020202020204" pitchFamily="34" charset="0"/>
              </a:rPr>
              <a:t>considéré</a:t>
            </a:r>
            <a:r>
              <a:rPr lang="nl-NL" sz="2400" i="1" dirty="0">
                <a:effectLst/>
                <a:latin typeface="Palatino Linotype" panose="02040502050505030304" pitchFamily="18" charset="0"/>
                <a:ea typeface="Aptos" panose="020B0004020202020204" pitchFamily="34" charset="0"/>
              </a:rPr>
              <a:t> dans </a:t>
            </a:r>
            <a:r>
              <a:rPr lang="nl-NL" sz="2400" i="1" dirty="0" err="1">
                <a:effectLst/>
                <a:latin typeface="Palatino Linotype" panose="02040502050505030304" pitchFamily="18" charset="0"/>
                <a:ea typeface="Aptos" panose="020B0004020202020204" pitchFamily="34" charset="0"/>
              </a:rPr>
              <a:t>son</a:t>
            </a:r>
            <a:r>
              <a:rPr lang="nl-NL" sz="2400" i="1" dirty="0">
                <a:effectLst/>
                <a:latin typeface="Palatino Linotype" panose="02040502050505030304" pitchFamily="18" charset="0"/>
                <a:ea typeface="Aptos" panose="020B0004020202020204" pitchFamily="34" charset="0"/>
              </a:rPr>
              <a:t> </a:t>
            </a:r>
            <a:r>
              <a:rPr lang="nl-NL" sz="2400" i="1" dirty="0" err="1">
                <a:effectLst/>
                <a:latin typeface="Palatino Linotype" panose="02040502050505030304" pitchFamily="18" charset="0"/>
                <a:ea typeface="Aptos" panose="020B0004020202020204" pitchFamily="34" charset="0"/>
              </a:rPr>
              <a:t>rhythme</a:t>
            </a:r>
            <a:r>
              <a:rPr lang="nl-NL" sz="2400" i="1" dirty="0">
                <a:effectLst/>
                <a:latin typeface="Palatino Linotype" panose="02040502050505030304" pitchFamily="18" charset="0"/>
                <a:ea typeface="Aptos" panose="020B0004020202020204" pitchFamily="34" charset="0"/>
              </a:rPr>
              <a:t>, sa </a:t>
            </a:r>
            <a:r>
              <a:rPr lang="nl-NL" sz="2400" i="1" dirty="0" err="1">
                <a:effectLst/>
                <a:latin typeface="Palatino Linotype" panose="02040502050505030304" pitchFamily="18" charset="0"/>
                <a:ea typeface="Aptos" panose="020B0004020202020204" pitchFamily="34" charset="0"/>
              </a:rPr>
              <a:t>tonalité</a:t>
            </a:r>
            <a:r>
              <a:rPr lang="nl-NL" sz="2400" i="1" dirty="0">
                <a:effectLst/>
                <a:latin typeface="Palatino Linotype" panose="02040502050505030304" pitchFamily="18" charset="0"/>
                <a:ea typeface="Aptos" panose="020B0004020202020204" pitchFamily="34" charset="0"/>
              </a:rPr>
              <a:t> et </a:t>
            </a:r>
            <a:r>
              <a:rPr lang="nl-NL" sz="2400" i="1" dirty="0" err="1">
                <a:effectLst/>
                <a:latin typeface="Palatino Linotype" panose="02040502050505030304" pitchFamily="18" charset="0"/>
                <a:ea typeface="Aptos" panose="020B0004020202020204" pitchFamily="34" charset="0"/>
              </a:rPr>
              <a:t>ses</a:t>
            </a:r>
            <a:r>
              <a:rPr lang="nl-NL" sz="2400" i="1" dirty="0">
                <a:effectLst/>
                <a:latin typeface="Palatino Linotype" panose="02040502050505030304" pitchFamily="18" charset="0"/>
                <a:ea typeface="Aptos" panose="020B0004020202020204" pitchFamily="34" charset="0"/>
              </a:rPr>
              <a:t> modes </a:t>
            </a:r>
            <a:r>
              <a:rPr lang="nl-NL" sz="2400" dirty="0">
                <a:effectLst/>
                <a:latin typeface="Palatino Linotype" panose="02040502050505030304" pitchFamily="18" charset="0"/>
                <a:ea typeface="Aptos" panose="020B0004020202020204" pitchFamily="34" charset="0"/>
              </a:rPr>
              <a:t>(1859)</a:t>
            </a:r>
            <a:br>
              <a:rPr lang="nl-NL" sz="2400" dirty="0">
                <a:effectLst/>
                <a:latin typeface="Palatino Linotype" panose="02040502050505030304" pitchFamily="18" charset="0"/>
                <a:ea typeface="Aptos" panose="020B0004020202020204" pitchFamily="34" charset="0"/>
              </a:rPr>
            </a:br>
            <a:br>
              <a:rPr lang="nl-NL" sz="2400" dirty="0">
                <a:effectLst/>
                <a:latin typeface="Palatino Linotype" panose="02040502050505030304" pitchFamily="18" charset="0"/>
                <a:ea typeface="Aptos" panose="020B0004020202020204" pitchFamily="34" charset="0"/>
              </a:rPr>
            </a:br>
            <a:r>
              <a:rPr lang="nl-NL" sz="2400" dirty="0">
                <a:effectLst/>
                <a:latin typeface="Palatino Linotype" panose="02040502050505030304" pitchFamily="18" charset="0"/>
                <a:ea typeface="Aptos" panose="020B0004020202020204" pitchFamily="34" charset="0"/>
              </a:rPr>
              <a:t>Joseph </a:t>
            </a:r>
            <a:r>
              <a:rPr lang="nl-NL" sz="2400" dirty="0" err="1">
                <a:effectLst/>
                <a:latin typeface="Palatino Linotype" panose="02040502050505030304" pitchFamily="18" charset="0"/>
                <a:ea typeface="Aptos" panose="020B0004020202020204" pitchFamily="34" charset="0"/>
              </a:rPr>
              <a:t>Pothier</a:t>
            </a:r>
            <a:r>
              <a:rPr lang="nl-NL" sz="2400" dirty="0">
                <a:effectLst/>
                <a:latin typeface="Palatino Linotype" panose="02040502050505030304" pitchFamily="18" charset="0"/>
                <a:ea typeface="Aptos" panose="020B0004020202020204" pitchFamily="34" charset="0"/>
              </a:rPr>
              <a:t>, </a:t>
            </a:r>
            <a:r>
              <a:rPr lang="nl-NL" sz="2400" i="1" dirty="0">
                <a:effectLst/>
                <a:latin typeface="Palatino Linotype" panose="02040502050505030304" pitchFamily="18" charset="0"/>
                <a:ea typeface="Aptos" panose="020B0004020202020204" pitchFamily="34" charset="0"/>
              </a:rPr>
              <a:t>Les </a:t>
            </a:r>
            <a:r>
              <a:rPr lang="nl-NL" sz="2400" i="1" dirty="0" err="1">
                <a:effectLst/>
                <a:latin typeface="Palatino Linotype" panose="02040502050505030304" pitchFamily="18" charset="0"/>
                <a:ea typeface="Aptos" panose="020B0004020202020204" pitchFamily="34" charset="0"/>
              </a:rPr>
              <a:t>Mélodies</a:t>
            </a:r>
            <a:r>
              <a:rPr lang="nl-NL" sz="2400" i="1" dirty="0">
                <a:effectLst/>
                <a:latin typeface="Palatino Linotype" panose="02040502050505030304" pitchFamily="18" charset="0"/>
                <a:ea typeface="Aptos" panose="020B0004020202020204" pitchFamily="34" charset="0"/>
              </a:rPr>
              <a:t> </a:t>
            </a:r>
            <a:r>
              <a:rPr lang="nl-NL" sz="2400" i="1" dirty="0" err="1">
                <a:effectLst/>
                <a:latin typeface="Palatino Linotype" panose="02040502050505030304" pitchFamily="18" charset="0"/>
                <a:ea typeface="Aptos" panose="020B0004020202020204" pitchFamily="34" charset="0"/>
              </a:rPr>
              <a:t>grégoriennes</a:t>
            </a:r>
            <a:r>
              <a:rPr lang="nl-NL" sz="2400" i="1" dirty="0">
                <a:effectLst/>
                <a:latin typeface="Palatino Linotype" panose="02040502050505030304" pitchFamily="18" charset="0"/>
                <a:ea typeface="Aptos" panose="020B0004020202020204" pitchFamily="34" charset="0"/>
              </a:rPr>
              <a:t> </a:t>
            </a:r>
            <a:r>
              <a:rPr lang="nl-NL" sz="2400" i="1" dirty="0" err="1">
                <a:effectLst/>
                <a:latin typeface="Palatino Linotype" panose="02040502050505030304" pitchFamily="18" charset="0"/>
                <a:ea typeface="Aptos" panose="020B0004020202020204" pitchFamily="34" charset="0"/>
              </a:rPr>
              <a:t>d’après</a:t>
            </a:r>
            <a:r>
              <a:rPr lang="nl-NL" sz="2400" i="1" dirty="0">
                <a:effectLst/>
                <a:latin typeface="Palatino Linotype" panose="02040502050505030304" pitchFamily="18" charset="0"/>
                <a:ea typeface="Aptos" panose="020B0004020202020204" pitchFamily="34" charset="0"/>
              </a:rPr>
              <a:t> la </a:t>
            </a:r>
            <a:r>
              <a:rPr lang="nl-NL" sz="2400" i="1" dirty="0" err="1">
                <a:effectLst/>
                <a:latin typeface="Palatino Linotype" panose="02040502050505030304" pitchFamily="18" charset="0"/>
                <a:ea typeface="Aptos" panose="020B0004020202020204" pitchFamily="34" charset="0"/>
              </a:rPr>
              <a:t>tradition</a:t>
            </a:r>
            <a:r>
              <a:rPr lang="nl-NL" sz="2400" dirty="0">
                <a:effectLst/>
                <a:latin typeface="Palatino Linotype" panose="02040502050505030304" pitchFamily="18" charset="0"/>
                <a:ea typeface="Aptos" panose="020B0004020202020204" pitchFamily="34" charset="0"/>
              </a:rPr>
              <a:t> (1880)</a:t>
            </a:r>
            <a:br>
              <a:rPr lang="nl-NL" sz="2400" dirty="0">
                <a:effectLst/>
                <a:latin typeface="Palatino Linotype" panose="02040502050505030304" pitchFamily="18" charset="0"/>
                <a:ea typeface="Aptos" panose="020B0004020202020204" pitchFamily="34" charset="0"/>
              </a:rPr>
            </a:br>
            <a:endParaRPr lang="nl-NL" sz="2400" dirty="0"/>
          </a:p>
        </p:txBody>
      </p:sp>
    </p:spTree>
    <p:extLst>
      <p:ext uri="{BB962C8B-B14F-4D97-AF65-F5344CB8AC3E}">
        <p14:creationId xmlns:p14="http://schemas.microsoft.com/office/powerpoint/2010/main" val="2567448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556792"/>
            <a:ext cx="4114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403648" y="0"/>
            <a:ext cx="7128792" cy="1631216"/>
          </a:xfrm>
          <a:prstGeom prst="rect">
            <a:avLst/>
          </a:prstGeom>
        </p:spPr>
        <p:txBody>
          <a:bodyPr wrap="square">
            <a:spAutoFit/>
          </a:bodyPr>
          <a:lstStyle/>
          <a:p>
            <a:r>
              <a:rPr lang="nl-NL" sz="2000" i="1" dirty="0"/>
              <a:t>Graduale </a:t>
            </a:r>
            <a:r>
              <a:rPr lang="nl-NL" sz="2000" i="1" dirty="0" err="1"/>
              <a:t>romanum</a:t>
            </a:r>
            <a:r>
              <a:rPr lang="nl-NL" sz="2000" i="1" dirty="0"/>
              <a:t>, </a:t>
            </a:r>
            <a:r>
              <a:rPr lang="nl-NL" sz="2000" i="1" dirty="0" err="1"/>
              <a:t>complectens</a:t>
            </a:r>
            <a:r>
              <a:rPr lang="nl-NL" sz="2000" i="1" dirty="0"/>
              <a:t> </a:t>
            </a:r>
            <a:r>
              <a:rPr lang="nl-NL" sz="2000" i="1" dirty="0" err="1"/>
              <a:t>omnes</a:t>
            </a:r>
            <a:r>
              <a:rPr lang="nl-NL" sz="2000" i="1" dirty="0"/>
              <a:t> </a:t>
            </a:r>
            <a:r>
              <a:rPr lang="nl-NL" sz="2000" i="1" dirty="0" err="1"/>
              <a:t>missas</a:t>
            </a:r>
            <a:r>
              <a:rPr lang="nl-NL" sz="2000" i="1" dirty="0"/>
              <a:t> omnium </a:t>
            </a:r>
            <a:r>
              <a:rPr lang="nl-NL" sz="2000" i="1" dirty="0" err="1"/>
              <a:t>dominicarum</a:t>
            </a:r>
            <a:r>
              <a:rPr lang="nl-NL" sz="2000" i="1" dirty="0"/>
              <a:t> et </a:t>
            </a:r>
            <a:r>
              <a:rPr lang="nl-NL" sz="2000" i="1" dirty="0" err="1"/>
              <a:t>festorum</a:t>
            </a:r>
            <a:r>
              <a:rPr lang="nl-NL" sz="2000" i="1" dirty="0"/>
              <a:t> </a:t>
            </a:r>
            <a:r>
              <a:rPr lang="nl-NL" sz="2000" i="1" dirty="0" err="1"/>
              <a:t>duplicium</a:t>
            </a:r>
            <a:r>
              <a:rPr lang="nl-NL" sz="2000" i="1" dirty="0"/>
              <a:t>  et </a:t>
            </a:r>
            <a:r>
              <a:rPr lang="nl-NL" sz="2000" i="1" dirty="0" err="1"/>
              <a:t>semiduplicium</a:t>
            </a:r>
            <a:r>
              <a:rPr lang="nl-NL" sz="2000" i="1" dirty="0"/>
              <a:t> </a:t>
            </a:r>
            <a:r>
              <a:rPr lang="nl-NL" sz="2000" i="1" dirty="0" err="1"/>
              <a:t>totius</a:t>
            </a:r>
            <a:r>
              <a:rPr lang="nl-NL" sz="2000" i="1" dirty="0"/>
              <a:t> </a:t>
            </a:r>
            <a:r>
              <a:rPr lang="nl-NL" sz="2000" i="1" dirty="0" err="1"/>
              <a:t>anni</a:t>
            </a:r>
            <a:r>
              <a:rPr lang="nl-NL" sz="2000" i="1" dirty="0"/>
              <a:t>, </a:t>
            </a:r>
            <a:r>
              <a:rPr lang="nl-NL" sz="2000" i="1" dirty="0" err="1"/>
              <a:t>necnon</a:t>
            </a:r>
            <a:r>
              <a:rPr lang="nl-NL" sz="2000" i="1" dirty="0"/>
              <a:t> officium </a:t>
            </a:r>
            <a:r>
              <a:rPr lang="nl-NL" sz="2000" i="1" dirty="0" err="1"/>
              <a:t>nocturnum</a:t>
            </a:r>
            <a:r>
              <a:rPr lang="nl-NL" sz="2000" i="1" dirty="0"/>
              <a:t> </a:t>
            </a:r>
            <a:r>
              <a:rPr lang="nl-NL" sz="2000" i="1" dirty="0" err="1"/>
              <a:t>nativitatis</a:t>
            </a:r>
            <a:r>
              <a:rPr lang="nl-NL" sz="2000" i="1" dirty="0"/>
              <a:t> </a:t>
            </a:r>
            <a:r>
              <a:rPr lang="nl-NL" sz="2000" i="1" dirty="0" err="1"/>
              <a:t>Domini</a:t>
            </a:r>
            <a:r>
              <a:rPr lang="nl-NL" sz="2000" i="1" dirty="0"/>
              <a:t> et </a:t>
            </a:r>
            <a:r>
              <a:rPr lang="nl-NL" sz="2000" i="1" dirty="0" err="1"/>
              <a:t>praecipuas</a:t>
            </a:r>
            <a:r>
              <a:rPr lang="nl-NL" sz="2000" i="1" dirty="0"/>
              <a:t> </a:t>
            </a:r>
            <a:r>
              <a:rPr lang="nl-NL" sz="2000" i="1" dirty="0" err="1"/>
              <a:t>processiones</a:t>
            </a:r>
            <a:r>
              <a:rPr lang="nl-NL" sz="2000" i="1" dirty="0"/>
              <a:t>. </a:t>
            </a:r>
            <a:r>
              <a:rPr lang="nl-NL" sz="2000" i="1" dirty="0" err="1"/>
              <a:t>Cantu</a:t>
            </a:r>
            <a:r>
              <a:rPr lang="nl-NL" sz="2000" i="1" dirty="0"/>
              <a:t> </a:t>
            </a:r>
            <a:r>
              <a:rPr lang="nl-NL" sz="2000" i="1" dirty="0" err="1"/>
              <a:t>reviso</a:t>
            </a:r>
            <a:r>
              <a:rPr lang="nl-NL" sz="2000" i="1" dirty="0"/>
              <a:t> </a:t>
            </a:r>
            <a:r>
              <a:rPr lang="nl-NL" sz="2000" i="1" dirty="0" err="1"/>
              <a:t>juxta</a:t>
            </a:r>
            <a:r>
              <a:rPr lang="nl-NL" sz="2000" i="1" dirty="0"/>
              <a:t> </a:t>
            </a:r>
            <a:r>
              <a:rPr lang="nl-NL" sz="2000" i="1" dirty="0" err="1"/>
              <a:t>manuscripta</a:t>
            </a:r>
            <a:r>
              <a:rPr lang="nl-NL" sz="2000" i="1" dirty="0"/>
              <a:t> </a:t>
            </a:r>
            <a:r>
              <a:rPr lang="nl-NL" sz="2000" i="1" dirty="0" err="1"/>
              <a:t>vetustissima</a:t>
            </a:r>
            <a:r>
              <a:rPr lang="nl-NL" sz="2000" i="1" dirty="0"/>
              <a:t>   </a:t>
            </a:r>
            <a:r>
              <a:rPr lang="nl-NL" sz="2000" dirty="0"/>
              <a:t>(</a:t>
            </a:r>
            <a:r>
              <a:rPr lang="nl-NL" sz="2000" dirty="0" err="1"/>
              <a:t>Lecoffre</a:t>
            </a:r>
            <a:r>
              <a:rPr lang="nl-NL" sz="2000" dirty="0"/>
              <a:t>, 1852)</a:t>
            </a:r>
          </a:p>
        </p:txBody>
      </p:sp>
    </p:spTree>
    <p:extLst>
      <p:ext uri="{BB962C8B-B14F-4D97-AF65-F5344CB8AC3E}">
        <p14:creationId xmlns:p14="http://schemas.microsoft.com/office/powerpoint/2010/main" val="3338340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88640"/>
            <a:ext cx="3683766" cy="624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984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3076" name="Picture 4"/>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95537" y="116632"/>
            <a:ext cx="8536898" cy="5230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373216"/>
            <a:ext cx="7890210" cy="148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inhoud 4"/>
          <p:cNvSpPr>
            <a:spLocks noGrp="1"/>
          </p:cNvSpPr>
          <p:nvPr>
            <p:ph sz="quarter" idx="13"/>
          </p:nvPr>
        </p:nvSpPr>
        <p:spPr/>
        <p:txBody>
          <a:bodyPr/>
          <a:lstStyle/>
          <a:p>
            <a:endParaRPr lang="nl-NL"/>
          </a:p>
        </p:txBody>
      </p:sp>
      <p:sp>
        <p:nvSpPr>
          <p:cNvPr id="3" name="Pijl: rechts 2">
            <a:extLst>
              <a:ext uri="{FF2B5EF4-FFF2-40B4-BE49-F238E27FC236}">
                <a16:creationId xmlns:a16="http://schemas.microsoft.com/office/drawing/2014/main" id="{0074A514-ED5A-4FD1-6D9D-4A96F275EACD}"/>
              </a:ext>
            </a:extLst>
          </p:cNvPr>
          <p:cNvSpPr/>
          <p:nvPr/>
        </p:nvSpPr>
        <p:spPr>
          <a:xfrm>
            <a:off x="-108520" y="5589240"/>
            <a:ext cx="822758" cy="84467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68438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C45C6-0F4B-F307-6076-98F3B7462076}"/>
              </a:ext>
            </a:extLst>
          </p:cNvPr>
          <p:cNvSpPr>
            <a:spLocks noGrp="1"/>
          </p:cNvSpPr>
          <p:nvPr>
            <p:ph type="title"/>
          </p:nvPr>
        </p:nvSpPr>
        <p:spPr>
          <a:xfrm>
            <a:off x="6249170" y="1412776"/>
            <a:ext cx="2787326" cy="4378424"/>
          </a:xfrm>
        </p:spPr>
        <p:txBody>
          <a:bodyPr/>
          <a:lstStyle/>
          <a:p>
            <a:r>
              <a:rPr lang="nl-NL" sz="2400" dirty="0" err="1"/>
              <a:t>Tonarium</a:t>
            </a:r>
            <a:r>
              <a:rPr lang="nl-NL" sz="2400" dirty="0"/>
              <a:t> van Saint-Bénigne, Dijon (10</a:t>
            </a:r>
            <a:r>
              <a:rPr lang="nl-NL" sz="2400" baseline="30000" dirty="0"/>
              <a:t>e</a:t>
            </a:r>
            <a:r>
              <a:rPr lang="nl-NL" sz="2400" dirty="0"/>
              <a:t>-11</a:t>
            </a:r>
            <a:r>
              <a:rPr lang="nl-NL" sz="2400" baseline="30000" dirty="0"/>
              <a:t>e</a:t>
            </a:r>
            <a:r>
              <a:rPr lang="nl-NL" sz="2400" dirty="0"/>
              <a:t> eeuw), fol. 025v.</a:t>
            </a:r>
            <a:br>
              <a:rPr lang="nl-NL" sz="2400" dirty="0"/>
            </a:br>
            <a:r>
              <a:rPr lang="nl-NL" sz="2400" dirty="0"/>
              <a:t>(ontdekt door Jean Louis Félix </a:t>
            </a:r>
            <a:r>
              <a:rPr lang="nl-NL" sz="2400" dirty="0" err="1"/>
              <a:t>Danjou</a:t>
            </a:r>
            <a:r>
              <a:rPr lang="nl-NL" sz="2400" dirty="0"/>
              <a:t> in 1847).</a:t>
            </a:r>
            <a:br>
              <a:rPr lang="nl-NL" sz="2400" dirty="0"/>
            </a:br>
            <a:br>
              <a:rPr lang="nl-NL" sz="2400" dirty="0"/>
            </a:br>
            <a:br>
              <a:rPr lang="nl-NL" sz="2400" dirty="0"/>
            </a:br>
            <a:endParaRPr lang="nl-NL" sz="2400" dirty="0"/>
          </a:p>
        </p:txBody>
      </p:sp>
      <p:pic>
        <p:nvPicPr>
          <p:cNvPr id="4" name="Tijdelijke aanduiding voor inhoud 3">
            <a:extLst>
              <a:ext uri="{FF2B5EF4-FFF2-40B4-BE49-F238E27FC236}">
                <a16:creationId xmlns:a16="http://schemas.microsoft.com/office/drawing/2014/main" id="{2BB73366-04F2-984B-E342-F76A1995E324}"/>
              </a:ext>
            </a:extLst>
          </p:cNvPr>
          <p:cNvPicPr>
            <a:picLocks noGrp="1" noChangeAspect="1"/>
          </p:cNvPicPr>
          <p:nvPr>
            <p:ph idx="1"/>
          </p:nvPr>
        </p:nvPicPr>
        <p:blipFill>
          <a:blip r:embed="rId2"/>
          <a:stretch>
            <a:fillRect/>
          </a:stretch>
        </p:blipFill>
        <p:spPr>
          <a:xfrm>
            <a:off x="683568" y="0"/>
            <a:ext cx="5565602" cy="7025908"/>
          </a:xfrm>
          <a:prstGeom prst="rect">
            <a:avLst/>
          </a:prstGeom>
        </p:spPr>
      </p:pic>
    </p:spTree>
    <p:extLst>
      <p:ext uri="{BB962C8B-B14F-4D97-AF65-F5344CB8AC3E}">
        <p14:creationId xmlns:p14="http://schemas.microsoft.com/office/powerpoint/2010/main" val="767240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6F183-EFE8-49C1-ACCE-E3776763E4C8}"/>
              </a:ext>
            </a:extLst>
          </p:cNvPr>
          <p:cNvSpPr>
            <a:spLocks noGrp="1"/>
          </p:cNvSpPr>
          <p:nvPr>
            <p:ph type="title" idx="4294967295"/>
          </p:nvPr>
        </p:nvSpPr>
        <p:spPr>
          <a:xfrm>
            <a:off x="0" y="4876800"/>
            <a:ext cx="7543800" cy="1720552"/>
          </a:xfrm>
        </p:spPr>
        <p:txBody>
          <a:bodyPr/>
          <a:lstStyle/>
          <a:p>
            <a:r>
              <a:rPr lang="nl-NL" sz="2000" dirty="0"/>
              <a:t>Graduale van Reims-Cambrai (1852)</a:t>
            </a:r>
          </a:p>
        </p:txBody>
      </p:sp>
      <p:pic>
        <p:nvPicPr>
          <p:cNvPr id="3" name="Picture 2">
            <a:extLst>
              <a:ext uri="{FF2B5EF4-FFF2-40B4-BE49-F238E27FC236}">
                <a16:creationId xmlns:a16="http://schemas.microsoft.com/office/drawing/2014/main" id="{998FD69A-9F57-48F7-9D23-031AAA71447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37" y="23051"/>
            <a:ext cx="9051699" cy="607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514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B05F486-13E4-284C-6AE7-5615ADE3B783}"/>
              </a:ext>
            </a:extLst>
          </p:cNvPr>
          <p:cNvPicPr>
            <a:picLocks noChangeAspect="1"/>
          </p:cNvPicPr>
          <p:nvPr/>
        </p:nvPicPr>
        <p:blipFill>
          <a:blip r:embed="rId2"/>
          <a:stretch>
            <a:fillRect/>
          </a:stretch>
        </p:blipFill>
        <p:spPr>
          <a:xfrm>
            <a:off x="0" y="836712"/>
            <a:ext cx="9144000" cy="4784343"/>
          </a:xfrm>
          <a:prstGeom prst="rect">
            <a:avLst/>
          </a:prstGeom>
        </p:spPr>
      </p:pic>
    </p:spTree>
    <p:extLst>
      <p:ext uri="{BB962C8B-B14F-4D97-AF65-F5344CB8AC3E}">
        <p14:creationId xmlns:p14="http://schemas.microsoft.com/office/powerpoint/2010/main" val="989054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5AB2B8-22B4-611D-3D78-6973F841DB84}"/>
              </a:ext>
            </a:extLst>
          </p:cNvPr>
          <p:cNvPicPr>
            <a:picLocks noChangeAspect="1"/>
          </p:cNvPicPr>
          <p:nvPr/>
        </p:nvPicPr>
        <p:blipFill>
          <a:blip r:embed="rId2"/>
          <a:stretch>
            <a:fillRect/>
          </a:stretch>
        </p:blipFill>
        <p:spPr>
          <a:xfrm>
            <a:off x="903316" y="3429000"/>
            <a:ext cx="8244408" cy="1800200"/>
          </a:xfrm>
          <a:prstGeom prst="rect">
            <a:avLst/>
          </a:prstGeom>
        </p:spPr>
      </p:pic>
      <p:sp>
        <p:nvSpPr>
          <p:cNvPr id="2" name="Pijl: omlaag 1">
            <a:extLst>
              <a:ext uri="{FF2B5EF4-FFF2-40B4-BE49-F238E27FC236}">
                <a16:creationId xmlns:a16="http://schemas.microsoft.com/office/drawing/2014/main" id="{E4F979A3-2848-57F1-529E-25EF9EA14753}"/>
              </a:ext>
            </a:extLst>
          </p:cNvPr>
          <p:cNvSpPr/>
          <p:nvPr/>
        </p:nvSpPr>
        <p:spPr>
          <a:xfrm>
            <a:off x="3707904" y="3212976"/>
            <a:ext cx="504056" cy="83439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51611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CDC50-02D4-EA88-FD31-0090D95B2723}"/>
              </a:ext>
            </a:extLst>
          </p:cNvPr>
          <p:cNvSpPr>
            <a:spLocks noGrp="1"/>
          </p:cNvSpPr>
          <p:nvPr>
            <p:ph type="title"/>
          </p:nvPr>
        </p:nvSpPr>
        <p:spPr>
          <a:xfrm>
            <a:off x="611560" y="548680"/>
            <a:ext cx="7709480" cy="5242520"/>
          </a:xfrm>
        </p:spPr>
        <p:txBody>
          <a:bodyPr/>
          <a:lstStyle/>
          <a:p>
            <a:r>
              <a:rPr lang="nl-NL" sz="2400" kern="100" dirty="0">
                <a:effectLst/>
                <a:latin typeface="Palatino Linotype" panose="02040502050505030304" pitchFamily="18" charset="0"/>
                <a:ea typeface="Aptos" panose="020B0004020202020204" pitchFamily="34" charset="0"/>
                <a:cs typeface="Times New Roman" panose="02020603050405020304" pitchFamily="18" charset="0"/>
              </a:rPr>
              <a:t>Graduale </a:t>
            </a:r>
            <a:r>
              <a:rPr lang="nl-NL" sz="2400" kern="100" dirty="0" err="1">
                <a:effectLst/>
                <a:latin typeface="Palatino Linotype" panose="02040502050505030304" pitchFamily="18" charset="0"/>
                <a:ea typeface="Aptos" panose="020B0004020202020204" pitchFamily="34" charset="0"/>
                <a:cs typeface="Times New Roman" panose="02020603050405020304" pitchFamily="18" charset="0"/>
              </a:rPr>
              <a:t>romanum</a:t>
            </a:r>
            <a:r>
              <a:rPr lang="nl-NL" sz="2400" kern="100" dirty="0">
                <a:effectLst/>
                <a:latin typeface="Palatino Linotype" panose="02040502050505030304" pitchFamily="18" charset="0"/>
                <a:ea typeface="Aptos" panose="020B0004020202020204" pitchFamily="34" charset="0"/>
                <a:cs typeface="Times New Roman" panose="02020603050405020304" pitchFamily="18" charset="0"/>
              </a:rPr>
              <a:t> (</a:t>
            </a:r>
            <a:r>
              <a:rPr lang="nl-NL" sz="2400" kern="100" dirty="0" err="1">
                <a:effectLst/>
                <a:latin typeface="Palatino Linotype" panose="02040502050505030304" pitchFamily="18" charset="0"/>
                <a:ea typeface="Aptos" panose="020B0004020202020204" pitchFamily="34" charset="0"/>
                <a:cs typeface="Times New Roman" panose="02020603050405020304" pitchFamily="18" charset="0"/>
              </a:rPr>
              <a:t>Lecoffre</a:t>
            </a:r>
            <a:r>
              <a:rPr lang="nl-NL" sz="2400" kern="100" dirty="0">
                <a:effectLst/>
                <a:latin typeface="Palatino Linotype" panose="02040502050505030304" pitchFamily="18" charset="0"/>
                <a:ea typeface="Aptos" panose="020B0004020202020204" pitchFamily="34" charset="0"/>
                <a:cs typeface="Times New Roman" panose="02020603050405020304" pitchFamily="18" charset="0"/>
              </a:rPr>
              <a:t>, 1852), Voorwoord:</a:t>
            </a:r>
            <a:br>
              <a:rPr lang="nl-NL" sz="2400" kern="100" dirty="0">
                <a:effectLst/>
                <a:latin typeface="Palatino Linotype" panose="02040502050505030304" pitchFamily="18" charset="0"/>
                <a:ea typeface="Aptos" panose="020B0004020202020204" pitchFamily="34" charset="0"/>
                <a:cs typeface="Times New Roman" panose="02020603050405020304" pitchFamily="18" charset="0"/>
              </a:rPr>
            </a:br>
            <a:br>
              <a:rPr lang="nl-NL" sz="2400" kern="100" dirty="0">
                <a:effectLst/>
                <a:latin typeface="Palatino Linotype" panose="02040502050505030304" pitchFamily="18" charset="0"/>
                <a:ea typeface="Aptos" panose="020B0004020202020204" pitchFamily="34" charset="0"/>
                <a:cs typeface="Times New Roman" panose="02020603050405020304" pitchFamily="18" charset="0"/>
              </a:rPr>
            </a:br>
            <a:r>
              <a:rPr lang="nl-NL" sz="2400" i="1" kern="100" dirty="0">
                <a:effectLst/>
                <a:latin typeface="Palatino Linotype" panose="02040502050505030304" pitchFamily="18" charset="0"/>
                <a:ea typeface="Aptos" panose="020B0004020202020204" pitchFamily="34" charset="0"/>
                <a:cs typeface="Times New Roman" panose="02020603050405020304" pitchFamily="18" charset="0"/>
              </a:rPr>
              <a:t>“Men zal echter wel willen opmerken dat…… deze notenwaarden niets mathematisch hebben……… Om het koor gezamenlijk te laten optrekken is het nodig om een  waarde vast te stellen voor de diverse notentypen; maar wij geloven nog steeds dat men, naarmate  men er beter in slaagt een ensemble te creëren zonder een rigoureuze maatvoering,  het ware ritme dat geschikt is voor het gregoriaans beter benadert.“ </a:t>
            </a:r>
            <a:r>
              <a:rPr lang="nl-NL" sz="2400" kern="100" dirty="0">
                <a:effectLst/>
                <a:latin typeface="Palatino Linotype" panose="02040502050505030304" pitchFamily="18" charset="0"/>
                <a:ea typeface="Aptos" panose="020B0004020202020204" pitchFamily="34" charset="0"/>
                <a:cs typeface="Times New Roman" panose="02020603050405020304" pitchFamily="18" charset="0"/>
              </a:rPr>
              <a:t>Dat ritme, dat moet uiteindelijk worden vastgesteld </a:t>
            </a:r>
            <a:r>
              <a:rPr lang="nl-NL" sz="2400" i="1" kern="100" dirty="0">
                <a:effectLst/>
                <a:latin typeface="Palatino Linotype" panose="02040502050505030304" pitchFamily="18" charset="0"/>
                <a:ea typeface="Aptos" panose="020B0004020202020204" pitchFamily="34" charset="0"/>
                <a:cs typeface="Times New Roman" panose="02020603050405020304" pitchFamily="18" charset="0"/>
              </a:rPr>
              <a:t>“</a:t>
            </a:r>
            <a:r>
              <a:rPr lang="nl-NL" sz="2400" i="1" kern="100" dirty="0" err="1">
                <a:effectLst/>
                <a:latin typeface="Palatino Linotype" panose="02040502050505030304" pitchFamily="18" charset="0"/>
                <a:ea typeface="Liberation Serif"/>
                <a:cs typeface="Times New Roman" panose="02020603050405020304" pitchFamily="18" charset="0"/>
              </a:rPr>
              <a:t>selon</a:t>
            </a:r>
            <a:r>
              <a:rPr lang="nl-NL" sz="2400" i="1" kern="100" dirty="0">
                <a:effectLst/>
                <a:latin typeface="Palatino Linotype" panose="02040502050505030304" pitchFamily="18" charset="0"/>
                <a:ea typeface="Liberation Serif"/>
                <a:cs typeface="Times New Roman" panose="02020603050405020304" pitchFamily="18" charset="0"/>
              </a:rPr>
              <a:t> les </a:t>
            </a:r>
            <a:r>
              <a:rPr lang="nl-NL" sz="2400" i="1" kern="100" dirty="0" err="1">
                <a:effectLst/>
                <a:latin typeface="Palatino Linotype" panose="02040502050505030304" pitchFamily="18" charset="0"/>
                <a:ea typeface="Liberation Serif"/>
                <a:cs typeface="Times New Roman" panose="02020603050405020304" pitchFamily="18" charset="0"/>
              </a:rPr>
              <a:t>circonstances</a:t>
            </a:r>
            <a:r>
              <a:rPr lang="nl-NL" sz="2400" i="1" kern="100" dirty="0">
                <a:effectLst/>
                <a:latin typeface="Palatino Linotype" panose="02040502050505030304" pitchFamily="18" charset="0"/>
                <a:ea typeface="Liberation Serif"/>
                <a:cs typeface="Times New Roman" panose="02020603050405020304" pitchFamily="18" charset="0"/>
              </a:rPr>
              <a:t> que </a:t>
            </a:r>
            <a:r>
              <a:rPr lang="nl-NL" sz="2400" i="1" kern="100" dirty="0" err="1">
                <a:effectLst/>
                <a:latin typeface="Palatino Linotype" panose="02040502050505030304" pitchFamily="18" charset="0"/>
                <a:ea typeface="Liberation Serif"/>
                <a:cs typeface="Times New Roman" panose="02020603050405020304" pitchFamily="18" charset="0"/>
              </a:rPr>
              <a:t>le</a:t>
            </a:r>
            <a:r>
              <a:rPr lang="nl-NL" sz="2400" i="1" kern="100" dirty="0">
                <a:effectLst/>
                <a:latin typeface="Palatino Linotype" panose="02040502050505030304" pitchFamily="18" charset="0"/>
                <a:ea typeface="Liberation Serif"/>
                <a:cs typeface="Times New Roman" panose="02020603050405020304" pitchFamily="18" charset="0"/>
              </a:rPr>
              <a:t> goût et </a:t>
            </a:r>
            <a:r>
              <a:rPr lang="nl-NL" sz="2400" i="1" kern="100" dirty="0" err="1">
                <a:effectLst/>
                <a:latin typeface="Palatino Linotype" panose="02040502050505030304" pitchFamily="18" charset="0"/>
                <a:ea typeface="Liberation Serif"/>
                <a:cs typeface="Times New Roman" panose="02020603050405020304" pitchFamily="18" charset="0"/>
              </a:rPr>
              <a:t>l'oreille</a:t>
            </a:r>
            <a:r>
              <a:rPr lang="nl-NL" sz="2400" i="1" kern="100" dirty="0">
                <a:effectLst/>
                <a:latin typeface="Palatino Linotype" panose="02040502050505030304" pitchFamily="18" charset="0"/>
                <a:ea typeface="Liberation Serif"/>
                <a:cs typeface="Times New Roman" panose="02020603050405020304" pitchFamily="18" charset="0"/>
              </a:rPr>
              <a:t> </a:t>
            </a:r>
            <a:r>
              <a:rPr lang="nl-NL" sz="2400" i="1" kern="100" dirty="0" err="1">
                <a:effectLst/>
                <a:latin typeface="Palatino Linotype" panose="02040502050505030304" pitchFamily="18" charset="0"/>
                <a:ea typeface="Liberation Serif"/>
                <a:cs typeface="Times New Roman" panose="02020603050405020304" pitchFamily="18" charset="0"/>
              </a:rPr>
              <a:t>déterminent</a:t>
            </a:r>
            <a:r>
              <a:rPr lang="nl-NL" sz="2400" i="1" kern="100" dirty="0">
                <a:effectLst/>
                <a:latin typeface="Palatino Linotype" panose="02040502050505030304" pitchFamily="18" charset="0"/>
                <a:ea typeface="Liberation Serif"/>
                <a:cs typeface="Times New Roman" panose="02020603050405020304" pitchFamily="18" charset="0"/>
              </a:rPr>
              <a:t>”</a:t>
            </a:r>
            <a:r>
              <a:rPr lang="nl-NL" sz="2400" kern="100" dirty="0">
                <a:effectLst/>
                <a:latin typeface="Palatino Linotype" panose="02040502050505030304" pitchFamily="18" charset="0"/>
                <a:ea typeface="Liberation Serif"/>
                <a:cs typeface="Times New Roman" panose="02020603050405020304" pitchFamily="18" charset="0"/>
              </a:rPr>
              <a:t>. </a:t>
            </a:r>
            <a:endParaRPr lang="nl-NL" sz="2400" dirty="0"/>
          </a:p>
        </p:txBody>
      </p:sp>
    </p:spTree>
    <p:extLst>
      <p:ext uri="{BB962C8B-B14F-4D97-AF65-F5344CB8AC3E}">
        <p14:creationId xmlns:p14="http://schemas.microsoft.com/office/powerpoint/2010/main" val="989240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FD71947-5F0C-BD10-8F26-BA270E7A1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950" y="0"/>
            <a:ext cx="4102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89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A00E82-9AC1-71A8-A6BB-B7AB6DD9BA0D}"/>
              </a:ext>
            </a:extLst>
          </p:cNvPr>
          <p:cNvSpPr>
            <a:spLocks noGrp="1"/>
          </p:cNvSpPr>
          <p:nvPr>
            <p:ph type="title"/>
          </p:nvPr>
        </p:nvSpPr>
        <p:spPr/>
        <p:txBody>
          <a:bodyPr/>
          <a:lstStyle/>
          <a:p>
            <a:r>
              <a:rPr lang="nl-NL" sz="2400" dirty="0"/>
              <a:t>“Het gregoriaans zoals het nu is [d.w.z.: in zijn 17</a:t>
            </a:r>
            <a:r>
              <a:rPr lang="nl-NL" sz="2400" baseline="30000" dirty="0"/>
              <a:t>e</a:t>
            </a:r>
            <a:r>
              <a:rPr lang="nl-NL" sz="2400" dirty="0"/>
              <a:t>- en 18</a:t>
            </a:r>
            <a:r>
              <a:rPr lang="nl-NL" sz="2400" baseline="30000" dirty="0"/>
              <a:t>e</a:t>
            </a:r>
            <a:r>
              <a:rPr lang="nl-NL" sz="2400" dirty="0"/>
              <a:t> </a:t>
            </a:r>
            <a:r>
              <a:rPr lang="nl-NL" sz="2400" dirty="0" err="1"/>
              <a:t>eeuwse</a:t>
            </a:r>
            <a:r>
              <a:rPr lang="nl-NL" sz="2400" dirty="0"/>
              <a:t> gedaante) is zwaar aangetast: we hebben nog slechts de ruïnes.”</a:t>
            </a:r>
          </a:p>
        </p:txBody>
      </p:sp>
      <p:pic>
        <p:nvPicPr>
          <p:cNvPr id="4" name="Afbeelding 3">
            <a:extLst>
              <a:ext uri="{FF2B5EF4-FFF2-40B4-BE49-F238E27FC236}">
                <a16:creationId xmlns:a16="http://schemas.microsoft.com/office/drawing/2014/main" id="{0207D78B-1909-86B4-EF4F-C184F931F891}"/>
              </a:ext>
            </a:extLst>
          </p:cNvPr>
          <p:cNvPicPr>
            <a:picLocks noChangeAspect="1"/>
          </p:cNvPicPr>
          <p:nvPr/>
        </p:nvPicPr>
        <p:blipFill>
          <a:blip r:embed="rId2"/>
          <a:stretch>
            <a:fillRect/>
          </a:stretch>
        </p:blipFill>
        <p:spPr>
          <a:xfrm>
            <a:off x="323528" y="188641"/>
            <a:ext cx="8352928" cy="3600399"/>
          </a:xfrm>
          <a:prstGeom prst="rect">
            <a:avLst/>
          </a:prstGeom>
        </p:spPr>
      </p:pic>
      <p:sp>
        <p:nvSpPr>
          <p:cNvPr id="5" name="Rectangle 1">
            <a:extLst>
              <a:ext uri="{FF2B5EF4-FFF2-40B4-BE49-F238E27FC236}">
                <a16:creationId xmlns:a16="http://schemas.microsoft.com/office/drawing/2014/main" id="{06CE2781-37CA-40E8-D3CC-72A9A3A8B8C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Het gregoriaans zoals het nu is (d.w.z.: in zijn 17</a:t>
            </a:r>
            <a:r>
              <a:rPr kumimoji="0" lang="nl-NL" altLang="nl-NL" sz="12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kumimoji="0" lang="nl-NL" altLang="nl-NL" sz="1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en 18</a:t>
            </a:r>
            <a:r>
              <a:rPr kumimoji="0" lang="nl-NL" altLang="nl-NL" sz="12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kumimoji="0" lang="nl-NL" altLang="nl-NL" sz="1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eeuwse Franse gedaante) is zwaar aangetast: we hebben nog slechts de ruïnes. </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EA2C505-0952-74C1-A684-2F34BAD965D8}"/>
              </a:ext>
            </a:extLst>
          </p:cNvPr>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Het gregoriaans zoals het nu is (d.w.z.: in zijn 17</a:t>
            </a:r>
            <a:r>
              <a:rPr kumimoji="0" lang="nl-NL" altLang="nl-NL" sz="12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kumimoji="0" lang="nl-NL" altLang="nl-NL" sz="1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en 18</a:t>
            </a:r>
            <a:r>
              <a:rPr kumimoji="0" lang="nl-NL" altLang="nl-NL" sz="1200" b="0" i="0" u="none" strike="noStrike" cap="none" normalizeH="0" baseline="3000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kumimoji="0" lang="nl-NL" altLang="nl-NL" sz="1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eeuwse Franse gedaante) is zwaar aangetast: we hebben nog slechts de ruïnes. </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4734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298834E-DB2B-07F4-CDE6-4F3E85DE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 y="1063723"/>
            <a:ext cx="7323152"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49CD272-956A-B680-A2D4-AEDC825CDE3C}"/>
              </a:ext>
            </a:extLst>
          </p:cNvPr>
          <p:cNvSpPr>
            <a:spLocks noGrp="1"/>
          </p:cNvSpPr>
          <p:nvPr>
            <p:ph type="title"/>
          </p:nvPr>
        </p:nvSpPr>
        <p:spPr/>
        <p:txBody>
          <a:bodyPr/>
          <a:lstStyle/>
          <a:p>
            <a:r>
              <a:rPr lang="nl-NL" sz="2400" dirty="0"/>
              <a:t>“… het ware gezang van de kerk, het gregoriaans, bestaat niet meer in onze moderne boeken. We moeten het herstellen, het restaureren, het weer tot leven wekken.”</a:t>
            </a:r>
          </a:p>
        </p:txBody>
      </p:sp>
    </p:spTree>
    <p:extLst>
      <p:ext uri="{BB962C8B-B14F-4D97-AF65-F5344CB8AC3E}">
        <p14:creationId xmlns:p14="http://schemas.microsoft.com/office/powerpoint/2010/main" val="179733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12714AA9-66EA-F371-646F-7007E366D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27"/>
            <a:ext cx="435597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5E063FE-D8F3-39C0-82B6-532BC7523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0"/>
            <a:ext cx="47525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708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54F146E-0BD9-4597-387F-3D3E9D22B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7" y="0"/>
            <a:ext cx="45365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39CC2B2B-D5FF-0ED4-0833-52D7899F7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476" y="0"/>
            <a:ext cx="44870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36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2A5247-0A76-143A-58E7-41BDAC190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7" y="0"/>
            <a:ext cx="46805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1FF47A7-7EC9-6484-C6E7-2050AF021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9" y="0"/>
            <a:ext cx="44999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687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CD5E0E-2C21-4649-0952-819861404C0D}"/>
              </a:ext>
            </a:extLst>
          </p:cNvPr>
          <p:cNvSpPr>
            <a:spLocks noGrp="1"/>
          </p:cNvSpPr>
          <p:nvPr>
            <p:ph type="title"/>
          </p:nvPr>
        </p:nvSpPr>
        <p:spPr>
          <a:xfrm>
            <a:off x="777240" y="4876800"/>
            <a:ext cx="7543800" cy="1864568"/>
          </a:xfrm>
        </p:spPr>
        <p:txBody>
          <a:bodyPr/>
          <a:lstStyle/>
          <a:p>
            <a:r>
              <a:rPr lang="nl-NL" sz="2400" dirty="0"/>
              <a:t>“Over de noodzaak en de methode om de </a:t>
            </a:r>
            <a:r>
              <a:rPr lang="nl-NL" sz="2400" dirty="0" err="1"/>
              <a:t>melodieënverzamelng</a:t>
            </a:r>
            <a:r>
              <a:rPr lang="nl-NL" sz="2400" dirty="0"/>
              <a:t> van de heilige Gregorius te completeren.”</a:t>
            </a:r>
          </a:p>
        </p:txBody>
      </p:sp>
      <p:pic>
        <p:nvPicPr>
          <p:cNvPr id="2052" name="Picture 4">
            <a:extLst>
              <a:ext uri="{FF2B5EF4-FFF2-40B4-BE49-F238E27FC236}">
                <a16:creationId xmlns:a16="http://schemas.microsoft.com/office/drawing/2014/main" id="{5898427E-E079-D046-3E4A-32B4E6941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6632"/>
            <a:ext cx="7061408"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560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F8F8F-DA9E-416B-36D3-D5B6B2DBBCFA}"/>
              </a:ext>
            </a:extLst>
          </p:cNvPr>
          <p:cNvSpPr>
            <a:spLocks noGrp="1"/>
          </p:cNvSpPr>
          <p:nvPr>
            <p:ph type="title"/>
          </p:nvPr>
        </p:nvSpPr>
        <p:spPr/>
        <p:txBody>
          <a:bodyPr/>
          <a:lstStyle/>
          <a:p>
            <a:r>
              <a:rPr lang="nl-NL" sz="2400" dirty="0"/>
              <a:t>“De gregoriaanse tonaliteit verschilt wezenlijk van de onze.” </a:t>
            </a:r>
          </a:p>
        </p:txBody>
      </p:sp>
      <p:pic>
        <p:nvPicPr>
          <p:cNvPr id="4" name="Afbeelding 3">
            <a:extLst>
              <a:ext uri="{FF2B5EF4-FFF2-40B4-BE49-F238E27FC236}">
                <a16:creationId xmlns:a16="http://schemas.microsoft.com/office/drawing/2014/main" id="{C6E24468-CB7E-E086-FC9F-130AF5A0F074}"/>
              </a:ext>
            </a:extLst>
          </p:cNvPr>
          <p:cNvPicPr>
            <a:picLocks noChangeAspect="1"/>
          </p:cNvPicPr>
          <p:nvPr/>
        </p:nvPicPr>
        <p:blipFill>
          <a:blip r:embed="rId2"/>
          <a:stretch>
            <a:fillRect/>
          </a:stretch>
        </p:blipFill>
        <p:spPr>
          <a:xfrm>
            <a:off x="539102" y="0"/>
            <a:ext cx="8065795" cy="4876800"/>
          </a:xfrm>
          <a:prstGeom prst="rect">
            <a:avLst/>
          </a:prstGeom>
        </p:spPr>
      </p:pic>
    </p:spTree>
    <p:extLst>
      <p:ext uri="{BB962C8B-B14F-4D97-AF65-F5344CB8AC3E}">
        <p14:creationId xmlns:p14="http://schemas.microsoft.com/office/powerpoint/2010/main" val="2185181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E4E3315-79A4-3468-0DF4-3A8851450A77}"/>
              </a:ext>
            </a:extLst>
          </p:cNvPr>
          <p:cNvSpPr>
            <a:spLocks noGrp="1"/>
          </p:cNvSpPr>
          <p:nvPr>
            <p:ph sz="quarter" idx="13"/>
          </p:nvPr>
        </p:nvSpPr>
        <p:spPr>
          <a:xfrm>
            <a:off x="822960" y="4797152"/>
            <a:ext cx="3794760" cy="1872208"/>
          </a:xfrm>
        </p:spPr>
        <p:txBody>
          <a:bodyPr/>
          <a:lstStyle/>
          <a:p>
            <a:pPr marL="18288" indent="0">
              <a:buNone/>
            </a:pPr>
            <a:r>
              <a:rPr lang="nl-NL" dirty="0"/>
              <a:t>Joseph </a:t>
            </a:r>
            <a:r>
              <a:rPr lang="nl-NL" dirty="0" err="1"/>
              <a:t>Pothier</a:t>
            </a:r>
            <a:endParaRPr lang="nl-NL" dirty="0"/>
          </a:p>
          <a:p>
            <a:pPr marL="18288" indent="0">
              <a:buNone/>
            </a:pPr>
            <a:r>
              <a:rPr lang="nl-NL" dirty="0"/>
              <a:t>(1865-1923)</a:t>
            </a:r>
          </a:p>
        </p:txBody>
      </p:sp>
      <p:sp>
        <p:nvSpPr>
          <p:cNvPr id="4" name="Tijdelijke aanduiding voor inhoud 3">
            <a:extLst>
              <a:ext uri="{FF2B5EF4-FFF2-40B4-BE49-F238E27FC236}">
                <a16:creationId xmlns:a16="http://schemas.microsoft.com/office/drawing/2014/main" id="{07E4BC5A-D785-02CD-9326-640C331973F7}"/>
              </a:ext>
            </a:extLst>
          </p:cNvPr>
          <p:cNvSpPr>
            <a:spLocks noGrp="1"/>
          </p:cNvSpPr>
          <p:nvPr>
            <p:ph sz="quarter" idx="14"/>
          </p:nvPr>
        </p:nvSpPr>
        <p:spPr>
          <a:xfrm>
            <a:off x="5047488" y="3284984"/>
            <a:ext cx="3273552" cy="5112568"/>
          </a:xfrm>
        </p:spPr>
        <p:txBody>
          <a:bodyPr/>
          <a:lstStyle/>
          <a:p>
            <a:pPr marL="18288" indent="0">
              <a:buNone/>
            </a:pPr>
            <a:r>
              <a:rPr lang="nl-NL" dirty="0"/>
              <a:t>André </a:t>
            </a:r>
            <a:r>
              <a:rPr lang="nl-NL" dirty="0" err="1"/>
              <a:t>Mocquereau</a:t>
            </a:r>
            <a:r>
              <a:rPr lang="nl-NL" dirty="0"/>
              <a:t> (1849-1930)</a:t>
            </a:r>
          </a:p>
        </p:txBody>
      </p:sp>
      <p:pic>
        <p:nvPicPr>
          <p:cNvPr id="5" name="Picture 2">
            <a:extLst>
              <a:ext uri="{FF2B5EF4-FFF2-40B4-BE49-F238E27FC236}">
                <a16:creationId xmlns:a16="http://schemas.microsoft.com/office/drawing/2014/main" id="{ED659CDD-839B-C3B6-D446-36A961428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2880320" cy="4824536"/>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tekst, poseren, persoon, oud&#10;&#10;Automatisch gegenereerde beschrijving">
            <a:extLst>
              <a:ext uri="{FF2B5EF4-FFF2-40B4-BE49-F238E27FC236}">
                <a16:creationId xmlns:a16="http://schemas.microsoft.com/office/drawing/2014/main" id="{AEAF20DC-2F59-6CB6-13F1-7864A7597F93}"/>
              </a:ext>
            </a:extLst>
          </p:cNvPr>
          <p:cNvPicPr>
            <a:picLocks noChangeAspect="1"/>
          </p:cNvPicPr>
          <p:nvPr/>
        </p:nvPicPr>
        <p:blipFill>
          <a:blip r:embed="rId3"/>
          <a:stretch>
            <a:fillRect/>
          </a:stretch>
        </p:blipFill>
        <p:spPr>
          <a:xfrm>
            <a:off x="4788024" y="404664"/>
            <a:ext cx="3329339" cy="4824536"/>
          </a:xfrm>
          <a:prstGeom prst="rect">
            <a:avLst/>
          </a:prstGeom>
        </p:spPr>
      </p:pic>
    </p:spTree>
    <p:extLst>
      <p:ext uri="{BB962C8B-B14F-4D97-AF65-F5344CB8AC3E}">
        <p14:creationId xmlns:p14="http://schemas.microsoft.com/office/powerpoint/2010/main" val="187207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1CFEB-30E5-6957-30B2-B231F308A708}"/>
              </a:ext>
            </a:extLst>
          </p:cNvPr>
          <p:cNvSpPr>
            <a:spLocks noGrp="1"/>
          </p:cNvSpPr>
          <p:nvPr>
            <p:ph type="title"/>
          </p:nvPr>
        </p:nvSpPr>
        <p:spPr>
          <a:xfrm>
            <a:off x="777240" y="4876800"/>
            <a:ext cx="7543800" cy="1720552"/>
          </a:xfrm>
        </p:spPr>
        <p:txBody>
          <a:bodyPr/>
          <a:lstStyle/>
          <a:p>
            <a:r>
              <a:rPr lang="nl-NL" sz="2400" dirty="0"/>
              <a:t>“Het gezang is er voor de tekst, niet andersom.”</a:t>
            </a:r>
          </a:p>
        </p:txBody>
      </p:sp>
      <p:pic>
        <p:nvPicPr>
          <p:cNvPr id="3074" name="Picture 2">
            <a:extLst>
              <a:ext uri="{FF2B5EF4-FFF2-40B4-BE49-F238E27FC236}">
                <a16:creationId xmlns:a16="http://schemas.microsoft.com/office/drawing/2014/main" id="{F2B6F1EF-524F-A52A-A7A2-2096955A9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00150"/>
            <a:ext cx="7200800" cy="714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821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85FD1D6-4EC7-8363-E649-0D0D0F8279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154"/>
          <a:stretch/>
        </p:blipFill>
        <p:spPr bwMode="auto">
          <a:xfrm>
            <a:off x="2031422" y="1243672"/>
            <a:ext cx="5420898" cy="5760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640220E-0EB8-2E98-5CF3-1E22AD436F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76" b="-7576"/>
          <a:stretch/>
        </p:blipFill>
        <p:spPr bwMode="auto">
          <a:xfrm>
            <a:off x="2051720" y="1926600"/>
            <a:ext cx="5536456" cy="424847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1CA3DF6-CFA1-F4E5-E23E-1BFF96C035AB}"/>
              </a:ext>
            </a:extLst>
          </p:cNvPr>
          <p:cNvSpPr>
            <a:spLocks noGrp="1"/>
          </p:cNvSpPr>
          <p:nvPr>
            <p:ph type="title"/>
          </p:nvPr>
        </p:nvSpPr>
        <p:spPr>
          <a:xfrm>
            <a:off x="777240" y="4876800"/>
            <a:ext cx="7543800" cy="1981200"/>
          </a:xfrm>
        </p:spPr>
        <p:txBody>
          <a:bodyPr/>
          <a:lstStyle/>
          <a:p>
            <a:r>
              <a:rPr lang="nl-NL" dirty="0"/>
              <a:t>“</a:t>
            </a:r>
            <a:r>
              <a:rPr lang="nl-NL" sz="2400" dirty="0"/>
              <a:t>Men kan zich niet voorstellen hoeveel kwaad die ontzettend saaie praktijk heeft aangericht.”</a:t>
            </a:r>
          </a:p>
        </p:txBody>
      </p:sp>
    </p:spTree>
    <p:extLst>
      <p:ext uri="{BB962C8B-B14F-4D97-AF65-F5344CB8AC3E}">
        <p14:creationId xmlns:p14="http://schemas.microsoft.com/office/powerpoint/2010/main" val="3677021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FDA43-968D-F69B-34D8-9BC4C5948E94}"/>
              </a:ext>
            </a:extLst>
          </p:cNvPr>
          <p:cNvSpPr>
            <a:spLocks noGrp="1"/>
          </p:cNvSpPr>
          <p:nvPr>
            <p:ph type="title"/>
          </p:nvPr>
        </p:nvSpPr>
        <p:spPr>
          <a:xfrm>
            <a:off x="5220072" y="51955"/>
            <a:ext cx="4248472" cy="6858000"/>
          </a:xfrm>
        </p:spPr>
        <p:txBody>
          <a:bodyPr/>
          <a:lstStyle/>
          <a:p>
            <a:br>
              <a:rPr lang="nl-NL" sz="2000" dirty="0"/>
            </a:br>
            <a:br>
              <a:rPr lang="nl-NL" sz="2000" dirty="0"/>
            </a:br>
            <a:r>
              <a:rPr lang="nl-NL" sz="2400" dirty="0"/>
              <a:t>Ideaal volgens </a:t>
            </a:r>
            <a:r>
              <a:rPr lang="nl-NL" sz="2400" dirty="0" err="1"/>
              <a:t>Jouve</a:t>
            </a:r>
            <a:r>
              <a:rPr lang="nl-NL" sz="2400" dirty="0"/>
              <a:t>: </a:t>
            </a:r>
            <a:br>
              <a:rPr lang="nl-NL" sz="2400" dirty="0"/>
            </a:br>
            <a:br>
              <a:rPr lang="nl-NL" sz="2400" dirty="0"/>
            </a:br>
            <a:r>
              <a:rPr lang="nl-NL" sz="2400" i="1" dirty="0"/>
              <a:t>Graduale … </a:t>
            </a:r>
            <a:r>
              <a:rPr lang="nl-NL" sz="2400" i="1" dirty="0" err="1"/>
              <a:t>iuxta</a:t>
            </a:r>
            <a:r>
              <a:rPr lang="nl-NL" sz="2400" i="1" dirty="0"/>
              <a:t> </a:t>
            </a:r>
            <a:r>
              <a:rPr lang="nl-NL" sz="2400" i="1" dirty="0" err="1"/>
              <a:t>ritum</a:t>
            </a:r>
            <a:r>
              <a:rPr lang="nl-NL" sz="2400" i="1" dirty="0"/>
              <a:t> </a:t>
            </a:r>
            <a:r>
              <a:rPr lang="nl-NL" sz="2400" i="1" dirty="0" err="1"/>
              <a:t>sacrosanctae</a:t>
            </a:r>
            <a:r>
              <a:rPr lang="nl-NL" sz="2400" i="1" dirty="0"/>
              <a:t> </a:t>
            </a:r>
            <a:r>
              <a:rPr lang="nl-NL" sz="2400" i="1" dirty="0" err="1"/>
              <a:t>romanae</a:t>
            </a:r>
            <a:r>
              <a:rPr lang="nl-NL" sz="2400" i="1" dirty="0"/>
              <a:t> ecclesiae cum </a:t>
            </a:r>
            <a:r>
              <a:rPr lang="nl-NL" sz="2400" i="1" dirty="0" err="1"/>
              <a:t>cantu</a:t>
            </a:r>
            <a:r>
              <a:rPr lang="nl-NL" sz="2400" i="1" dirty="0"/>
              <a:t>, </a:t>
            </a:r>
            <a:r>
              <a:rPr lang="nl-NL" sz="2400" i="1" dirty="0" err="1"/>
              <a:t>Pauli</a:t>
            </a:r>
            <a:r>
              <a:rPr lang="nl-NL" sz="2400" i="1" dirty="0"/>
              <a:t> V. </a:t>
            </a:r>
            <a:r>
              <a:rPr lang="nl-NL" sz="2400" i="1" dirty="0" err="1"/>
              <a:t>pontificis</a:t>
            </a:r>
            <a:r>
              <a:rPr lang="nl-NL" sz="2400" i="1" dirty="0"/>
              <a:t> </a:t>
            </a:r>
            <a:r>
              <a:rPr lang="nl-NL" sz="2400" i="1" dirty="0" err="1"/>
              <a:t>maximi</a:t>
            </a:r>
            <a:r>
              <a:rPr lang="nl-NL" sz="2400" i="1" dirty="0"/>
              <a:t> </a:t>
            </a:r>
            <a:r>
              <a:rPr lang="nl-NL" sz="2400" i="1" dirty="0" err="1"/>
              <a:t>iussu</a:t>
            </a:r>
            <a:r>
              <a:rPr lang="nl-NL" sz="2400" i="1" dirty="0"/>
              <a:t> </a:t>
            </a:r>
            <a:r>
              <a:rPr lang="nl-NL" sz="2400" i="1"/>
              <a:t>reformato</a:t>
            </a:r>
            <a:r>
              <a:rPr lang="nl-NL" sz="2400" i="1" dirty="0"/>
              <a:t> … ex </a:t>
            </a:r>
            <a:r>
              <a:rPr lang="nl-NL" sz="2400" i="1" dirty="0" err="1"/>
              <a:t>typographica</a:t>
            </a:r>
            <a:r>
              <a:rPr lang="nl-NL" sz="2400" i="1" dirty="0"/>
              <a:t> </a:t>
            </a:r>
            <a:r>
              <a:rPr lang="nl-NL" sz="2400" i="1" dirty="0" err="1"/>
              <a:t>Medicaea</a:t>
            </a:r>
            <a:r>
              <a:rPr lang="nl-NL" sz="2400" dirty="0"/>
              <a:t> (1614-1615</a:t>
            </a:r>
            <a:r>
              <a:rPr lang="nl-NL" sz="1800" dirty="0"/>
              <a:t>)</a:t>
            </a:r>
            <a:br>
              <a:rPr lang="nl-NL" sz="1800" dirty="0"/>
            </a:br>
            <a:br>
              <a:rPr lang="nl-NL" sz="1800" dirty="0"/>
            </a:br>
            <a:r>
              <a:rPr lang="nl-NL" sz="2400" dirty="0"/>
              <a:t>Maar: niet in Frankrijk beschikbaar!</a:t>
            </a:r>
            <a:br>
              <a:rPr lang="nl-NL" sz="2400" dirty="0"/>
            </a:br>
            <a:br>
              <a:rPr lang="nl-NL" sz="1800" dirty="0"/>
            </a:br>
            <a:br>
              <a:rPr lang="nl-NL" sz="1800" dirty="0"/>
            </a:br>
            <a:br>
              <a:rPr lang="nl-NL" sz="1800" dirty="0"/>
            </a:br>
            <a:br>
              <a:rPr lang="nl-NL" sz="1800" dirty="0"/>
            </a:br>
            <a:br>
              <a:rPr lang="nl-NL" sz="1800" dirty="0"/>
            </a:br>
            <a:br>
              <a:rPr lang="nl-NL" sz="1800" dirty="0"/>
            </a:br>
            <a:br>
              <a:rPr lang="nl-NL" sz="1800" dirty="0"/>
            </a:br>
            <a:endParaRPr lang="nl-NL" sz="1800" dirty="0"/>
          </a:p>
        </p:txBody>
      </p:sp>
      <p:pic>
        <p:nvPicPr>
          <p:cNvPr id="4" name="Afbeelding 3">
            <a:extLst>
              <a:ext uri="{FF2B5EF4-FFF2-40B4-BE49-F238E27FC236}">
                <a16:creationId xmlns:a16="http://schemas.microsoft.com/office/drawing/2014/main" id="{358D5BD5-D11C-9D31-7F22-F1D2EF689F0D}"/>
              </a:ext>
            </a:extLst>
          </p:cNvPr>
          <p:cNvPicPr>
            <a:picLocks noChangeAspect="1"/>
          </p:cNvPicPr>
          <p:nvPr/>
        </p:nvPicPr>
        <p:blipFill>
          <a:blip r:embed="rId2"/>
          <a:stretch>
            <a:fillRect/>
          </a:stretch>
        </p:blipFill>
        <p:spPr>
          <a:xfrm>
            <a:off x="179512" y="-22045"/>
            <a:ext cx="5040560" cy="6858000"/>
          </a:xfrm>
          <a:prstGeom prst="rect">
            <a:avLst/>
          </a:prstGeom>
        </p:spPr>
      </p:pic>
    </p:spTree>
    <p:extLst>
      <p:ext uri="{BB962C8B-B14F-4D97-AF65-F5344CB8AC3E}">
        <p14:creationId xmlns:p14="http://schemas.microsoft.com/office/powerpoint/2010/main" val="3049255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576C63-2BB4-93C1-6FA9-20DF8E0B1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161925"/>
            <a:ext cx="4953000" cy="653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69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6B83197-F899-ADC0-F062-B4B3461AF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242888"/>
            <a:ext cx="4381500" cy="637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94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9CD52CE6-ADEF-0B57-F36E-0F9021D05A9C}"/>
              </a:ext>
            </a:extLst>
          </p:cNvPr>
          <p:cNvSpPr txBox="1"/>
          <p:nvPr/>
        </p:nvSpPr>
        <p:spPr>
          <a:xfrm>
            <a:off x="755576" y="1268760"/>
            <a:ext cx="8208912" cy="4893647"/>
          </a:xfrm>
          <a:prstGeom prst="rect">
            <a:avLst/>
          </a:prstGeom>
          <a:noFill/>
        </p:spPr>
        <p:txBody>
          <a:bodyPr wrap="square">
            <a:spAutoFit/>
          </a:bodyPr>
          <a:lstStyle/>
          <a:p>
            <a:r>
              <a:rPr lang="fr-FR" sz="2400" i="1" dirty="0"/>
              <a:t>Enfin, la règle qui domine toutes les règles est que, excepté dans la mélodie pure, le chant est une lecture intelligente, bien accentuée, bien prosodiée, bien phrasée; une lecture qui fait comprendre le texte liturgique à celui qui a l'intelligence de la langue ecclésiastique.</a:t>
            </a:r>
          </a:p>
          <a:p>
            <a:endParaRPr lang="fr-FR" sz="2400" i="1" dirty="0"/>
          </a:p>
          <a:p>
            <a:endParaRPr lang="fr-FR" sz="2400" i="1" dirty="0"/>
          </a:p>
          <a:p>
            <a:r>
              <a:rPr lang="nl-NL" sz="2400" dirty="0">
                <a:effectLst/>
                <a:ea typeface="Aptos" panose="020B0004020202020204" pitchFamily="34" charset="0"/>
                <a:cs typeface="Times New Roman" panose="02020603050405020304" pitchFamily="18" charset="0"/>
              </a:rPr>
              <a:t>Hoe dan ook: de regel die alle regels domineert is deze: behalve in de zuiver melodische gezangen is het gezang een intelligent lezen, met de goede accenten en de goede lettergreepwaarden, en goed gefraseerd; een lezen dat de liturgische tekst begrijpelijk maakt voor wie de kerkelijke taal verstaat.</a:t>
            </a:r>
          </a:p>
        </p:txBody>
      </p:sp>
    </p:spTree>
    <p:extLst>
      <p:ext uri="{BB962C8B-B14F-4D97-AF65-F5344CB8AC3E}">
        <p14:creationId xmlns:p14="http://schemas.microsoft.com/office/powerpoint/2010/main" val="2661552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A083FB-778D-F17A-225F-4220E9A2C0EC}"/>
              </a:ext>
            </a:extLst>
          </p:cNvPr>
          <p:cNvSpPr>
            <a:spLocks noGrp="1"/>
          </p:cNvSpPr>
          <p:nvPr>
            <p:ph type="title"/>
          </p:nvPr>
        </p:nvSpPr>
        <p:spPr>
          <a:xfrm>
            <a:off x="777240" y="4876800"/>
            <a:ext cx="7543800" cy="1648544"/>
          </a:xfrm>
        </p:spPr>
        <p:txBody>
          <a:bodyPr/>
          <a:lstStyle/>
          <a:p>
            <a:r>
              <a:rPr lang="nl-NL" sz="2400" dirty="0"/>
              <a:t>“De notaties van de laatste eeuwen hebben het ware karakter van het Gregoriaans volledig verwaarloosd.”</a:t>
            </a:r>
          </a:p>
        </p:txBody>
      </p:sp>
      <p:pic>
        <p:nvPicPr>
          <p:cNvPr id="12" name="Afbeelding 11">
            <a:extLst>
              <a:ext uri="{FF2B5EF4-FFF2-40B4-BE49-F238E27FC236}">
                <a16:creationId xmlns:a16="http://schemas.microsoft.com/office/drawing/2014/main" id="{405A3ACF-AAF9-F5FB-8E1A-8F6ACB33A81A}"/>
              </a:ext>
            </a:extLst>
          </p:cNvPr>
          <p:cNvPicPr>
            <a:picLocks noChangeAspect="1"/>
          </p:cNvPicPr>
          <p:nvPr/>
        </p:nvPicPr>
        <p:blipFill>
          <a:blip r:embed="rId2"/>
          <a:stretch>
            <a:fillRect/>
          </a:stretch>
        </p:blipFill>
        <p:spPr>
          <a:xfrm>
            <a:off x="1115616" y="332656"/>
            <a:ext cx="6552728" cy="4544346"/>
          </a:xfrm>
          <a:prstGeom prst="rect">
            <a:avLst/>
          </a:prstGeom>
        </p:spPr>
      </p:pic>
    </p:spTree>
    <p:extLst>
      <p:ext uri="{BB962C8B-B14F-4D97-AF65-F5344CB8AC3E}">
        <p14:creationId xmlns:p14="http://schemas.microsoft.com/office/powerpoint/2010/main" val="1528124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344FE74-E032-95E8-832A-47DBE4E98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75"/>
            <a:ext cx="457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5D68549-2A7B-64C6-4DB3-1A5287963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7476"/>
            <a:ext cx="4427984" cy="683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198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23EA3FC-C360-DB41-F738-A00A8C8DCF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47" t="-1653"/>
          <a:stretch/>
        </p:blipFill>
        <p:spPr bwMode="auto">
          <a:xfrm>
            <a:off x="4067944" y="1"/>
            <a:ext cx="5047742" cy="71734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31AB8346-05A4-284D-319A-E32F028F6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1" y="9525"/>
            <a:ext cx="4032449" cy="705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888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026" name="Picture 2"/>
          <p:cNvPicPr>
            <a:picLocks noGrp="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995936" y="-171400"/>
            <a:ext cx="5494613" cy="664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3331845" cy="455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2363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86653A1-BDDE-DDD8-31CE-43C1F4055F3B}"/>
              </a:ext>
            </a:extLst>
          </p:cNvPr>
          <p:cNvSpPr>
            <a:spLocks noGrp="1"/>
          </p:cNvSpPr>
          <p:nvPr>
            <p:ph type="title"/>
          </p:nvPr>
        </p:nvSpPr>
        <p:spPr>
          <a:xfrm>
            <a:off x="3419872" y="4876800"/>
            <a:ext cx="4901168" cy="1821172"/>
          </a:xfrm>
        </p:spPr>
        <p:txBody>
          <a:bodyPr/>
          <a:lstStyle/>
          <a:p>
            <a:br>
              <a:rPr lang="nl-NL" sz="2400" dirty="0"/>
            </a:br>
            <a:br>
              <a:rPr lang="nl-NL" sz="2400" dirty="0"/>
            </a:br>
            <a:br>
              <a:rPr lang="nl-NL" sz="2400" dirty="0"/>
            </a:br>
            <a:br>
              <a:rPr lang="nl-NL" sz="2400" dirty="0"/>
            </a:br>
            <a:r>
              <a:rPr lang="nl-NL" sz="2400" dirty="0"/>
              <a:t>Afwijkende </a:t>
            </a:r>
            <a:r>
              <a:rPr lang="nl-NL" sz="2400" dirty="0" err="1"/>
              <a:t>introitustekst</a:t>
            </a:r>
            <a:r>
              <a:rPr lang="nl-NL" sz="2400" dirty="0"/>
              <a:t> (“onze” tekst: </a:t>
            </a:r>
            <a:r>
              <a:rPr lang="nl-NL" sz="2400" i="1" dirty="0" err="1"/>
              <a:t>Resurrexi</a:t>
            </a:r>
            <a:r>
              <a:rPr lang="nl-NL" sz="2400" i="1" dirty="0"/>
              <a:t> et </a:t>
            </a:r>
            <a:r>
              <a:rPr lang="nl-NL" sz="2400" i="1" dirty="0" err="1"/>
              <a:t>adhuc</a:t>
            </a:r>
            <a:r>
              <a:rPr lang="nl-NL" sz="2400" i="1" dirty="0"/>
              <a:t> </a:t>
            </a:r>
            <a:r>
              <a:rPr lang="nl-NL" sz="2400" i="1" dirty="0" err="1"/>
              <a:t>tecum</a:t>
            </a:r>
            <a:r>
              <a:rPr lang="nl-NL" sz="2400" i="1" dirty="0"/>
              <a:t> </a:t>
            </a:r>
            <a:r>
              <a:rPr lang="nl-NL" sz="2400" i="1" dirty="0" err="1"/>
              <a:t>sum</a:t>
            </a:r>
            <a:r>
              <a:rPr lang="nl-NL" sz="2400" i="1" dirty="0"/>
              <a:t>)</a:t>
            </a:r>
          </a:p>
        </p:txBody>
      </p:sp>
      <p:pic>
        <p:nvPicPr>
          <p:cNvPr id="7" name="Afbeelding 6">
            <a:extLst>
              <a:ext uri="{FF2B5EF4-FFF2-40B4-BE49-F238E27FC236}">
                <a16:creationId xmlns:a16="http://schemas.microsoft.com/office/drawing/2014/main" id="{63AC2BC6-5D59-C43C-9569-E3D775AA79EF}"/>
              </a:ext>
            </a:extLst>
          </p:cNvPr>
          <p:cNvPicPr>
            <a:picLocks noChangeAspect="1"/>
          </p:cNvPicPr>
          <p:nvPr/>
        </p:nvPicPr>
        <p:blipFill>
          <a:blip r:embed="rId2"/>
          <a:stretch>
            <a:fillRect/>
          </a:stretch>
        </p:blipFill>
        <p:spPr>
          <a:xfrm>
            <a:off x="3211201" y="318507"/>
            <a:ext cx="7049431" cy="5414749"/>
          </a:xfrm>
          <a:prstGeom prst="rect">
            <a:avLst/>
          </a:prstGeom>
        </p:spPr>
      </p:pic>
      <p:pic>
        <p:nvPicPr>
          <p:cNvPr id="8" name="Picture 3">
            <a:extLst>
              <a:ext uri="{FF2B5EF4-FFF2-40B4-BE49-F238E27FC236}">
                <a16:creationId xmlns:a16="http://schemas.microsoft.com/office/drawing/2014/main" id="{1CD42C62-5D6F-9381-F951-0878CF730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8" y="323096"/>
            <a:ext cx="3243209" cy="639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Rechte verbindingslijn met pijl 11">
            <a:extLst>
              <a:ext uri="{FF2B5EF4-FFF2-40B4-BE49-F238E27FC236}">
                <a16:creationId xmlns:a16="http://schemas.microsoft.com/office/drawing/2014/main" id="{CC95DACF-8125-5E7F-371D-D5FCC3A3ECC1}"/>
              </a:ext>
            </a:extLst>
          </p:cNvPr>
          <p:cNvCxnSpPr/>
          <p:nvPr/>
        </p:nvCxnSpPr>
        <p:spPr>
          <a:xfrm>
            <a:off x="3923928" y="2924944"/>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Pijl: rechts 16">
            <a:extLst>
              <a:ext uri="{FF2B5EF4-FFF2-40B4-BE49-F238E27FC236}">
                <a16:creationId xmlns:a16="http://schemas.microsoft.com/office/drawing/2014/main" id="{C486B623-272C-10FB-2C22-6F6EDD23AD38}"/>
              </a:ext>
            </a:extLst>
          </p:cNvPr>
          <p:cNvSpPr/>
          <p:nvPr/>
        </p:nvSpPr>
        <p:spPr>
          <a:xfrm>
            <a:off x="2627784" y="3645024"/>
            <a:ext cx="978408" cy="504056"/>
          </a:xfrm>
          <a:prstGeom prst="rightArrow">
            <a:avLst>
              <a:gd name="adj1" fmla="val 50000"/>
              <a:gd name="adj2" fmla="val 4901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27110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0F9F8-ED6E-4745-98DB-6279D2384251}"/>
              </a:ext>
            </a:extLst>
          </p:cNvPr>
          <p:cNvSpPr>
            <a:spLocks noGrp="1"/>
          </p:cNvSpPr>
          <p:nvPr>
            <p:ph type="title"/>
          </p:nvPr>
        </p:nvSpPr>
        <p:spPr>
          <a:xfrm>
            <a:off x="800100" y="332656"/>
            <a:ext cx="7543800" cy="5688632"/>
          </a:xfrm>
        </p:spPr>
        <p:txBody>
          <a:bodyPr/>
          <a:lstStyle/>
          <a:p>
            <a:br>
              <a:rPr lang="fr-FR" sz="2400" dirty="0"/>
            </a:br>
            <a:br>
              <a:rPr lang="fr-FR" sz="2400" dirty="0"/>
            </a:br>
            <a:r>
              <a:rPr lang="fr-FR" sz="2400" dirty="0"/>
              <a:t>Prosper Guéranger, </a:t>
            </a:r>
            <a:r>
              <a:rPr lang="fr-FR" sz="2400" i="1" dirty="0"/>
              <a:t>Institutions liturgiques </a:t>
            </a:r>
            <a:r>
              <a:rPr lang="fr-FR" sz="2400" dirty="0"/>
              <a:t>(1840-1851):</a:t>
            </a:r>
            <a:br>
              <a:rPr lang="fr-FR" sz="2400" i="1" dirty="0"/>
            </a:br>
            <a:br>
              <a:rPr lang="fr-FR" sz="2400" dirty="0"/>
            </a:br>
            <a:r>
              <a:rPr lang="fr-FR" sz="2400" i="1" dirty="0"/>
              <a:t>L’on est en droit de croire qu’on possède la phrase grégorienne dans sa pureté…. lorsque les exemplaires de plusieurs églises éloignées s’accordent sur la même leçon. </a:t>
            </a:r>
            <a:br>
              <a:rPr lang="fr-FR" sz="2400" i="1" dirty="0"/>
            </a:br>
            <a:br>
              <a:rPr lang="fr-FR" sz="2400" dirty="0"/>
            </a:br>
            <a:r>
              <a:rPr lang="fr-FR" sz="2400" dirty="0"/>
              <a:t>« Men </a:t>
            </a:r>
            <a:r>
              <a:rPr lang="fr-FR" sz="2400" dirty="0" err="1"/>
              <a:t>heeft</a:t>
            </a:r>
            <a:r>
              <a:rPr lang="fr-FR" sz="2400" dirty="0"/>
              <a:t> het </a:t>
            </a:r>
            <a:r>
              <a:rPr lang="fr-FR" sz="2400" dirty="0" err="1"/>
              <a:t>recht</a:t>
            </a:r>
            <a:r>
              <a:rPr lang="fr-FR" sz="2400" dirty="0"/>
              <a:t> om </a:t>
            </a:r>
            <a:r>
              <a:rPr lang="fr-FR" sz="2400" dirty="0" err="1"/>
              <a:t>aan</a:t>
            </a:r>
            <a:r>
              <a:rPr lang="fr-FR" sz="2400" dirty="0"/>
              <a:t> te </a:t>
            </a:r>
            <a:r>
              <a:rPr lang="fr-FR" sz="2400" dirty="0" err="1"/>
              <a:t>nemen</a:t>
            </a:r>
            <a:r>
              <a:rPr lang="fr-FR" sz="2400" dirty="0"/>
              <a:t> </a:t>
            </a:r>
            <a:r>
              <a:rPr lang="fr-FR" sz="2400" dirty="0" err="1"/>
              <a:t>dat</a:t>
            </a:r>
            <a:r>
              <a:rPr lang="fr-FR" sz="2400" dirty="0"/>
              <a:t> men de </a:t>
            </a:r>
            <a:r>
              <a:rPr lang="fr-FR" sz="2400" dirty="0" err="1"/>
              <a:t>gregoriaanse</a:t>
            </a:r>
            <a:r>
              <a:rPr lang="fr-FR" sz="2400" dirty="0"/>
              <a:t> frase in </a:t>
            </a:r>
            <a:r>
              <a:rPr lang="fr-FR" sz="2400" dirty="0" err="1"/>
              <a:t>haar</a:t>
            </a:r>
            <a:r>
              <a:rPr lang="fr-FR" sz="2400" dirty="0"/>
              <a:t> </a:t>
            </a:r>
            <a:r>
              <a:rPr lang="fr-FR" sz="2400" dirty="0" err="1"/>
              <a:t>zuiverheid</a:t>
            </a:r>
            <a:r>
              <a:rPr lang="fr-FR" sz="2400" dirty="0"/>
              <a:t> </a:t>
            </a:r>
            <a:r>
              <a:rPr lang="fr-FR" sz="2400" dirty="0" err="1"/>
              <a:t>bezit</a:t>
            </a:r>
            <a:r>
              <a:rPr lang="fr-FR" sz="2400" dirty="0"/>
              <a:t>…. </a:t>
            </a:r>
            <a:r>
              <a:rPr lang="fr-FR" sz="2400" dirty="0" err="1"/>
              <a:t>wanneer</a:t>
            </a:r>
            <a:r>
              <a:rPr lang="fr-FR" sz="2400" dirty="0"/>
              <a:t> de </a:t>
            </a:r>
            <a:r>
              <a:rPr lang="fr-FR" sz="2400" dirty="0" err="1"/>
              <a:t>exemplaren</a:t>
            </a:r>
            <a:r>
              <a:rPr lang="fr-FR" sz="2400" dirty="0"/>
              <a:t> van </a:t>
            </a:r>
            <a:r>
              <a:rPr lang="fr-FR" sz="2400" dirty="0" err="1"/>
              <a:t>meerdere</a:t>
            </a:r>
            <a:r>
              <a:rPr lang="fr-FR" sz="2400" dirty="0"/>
              <a:t> ver van </a:t>
            </a:r>
            <a:r>
              <a:rPr lang="fr-FR" sz="2400" dirty="0" err="1"/>
              <a:t>elkaar</a:t>
            </a:r>
            <a:r>
              <a:rPr lang="fr-FR" sz="2400" dirty="0"/>
              <a:t> </a:t>
            </a:r>
            <a:r>
              <a:rPr lang="fr-FR" sz="2400" dirty="0" err="1"/>
              <a:t>gelegen</a:t>
            </a:r>
            <a:r>
              <a:rPr lang="fr-FR" sz="2400" dirty="0"/>
              <a:t> </a:t>
            </a:r>
            <a:r>
              <a:rPr lang="fr-FR" sz="2400" dirty="0" err="1"/>
              <a:t>kerken</a:t>
            </a:r>
            <a:r>
              <a:rPr lang="fr-FR" sz="2400" dirty="0"/>
              <a:t> </a:t>
            </a:r>
            <a:r>
              <a:rPr lang="fr-FR" sz="2400" dirty="0" err="1"/>
              <a:t>dezelfde</a:t>
            </a:r>
            <a:r>
              <a:rPr lang="fr-FR" sz="2400" dirty="0"/>
              <a:t> </a:t>
            </a:r>
            <a:r>
              <a:rPr lang="fr-FR" sz="2400" dirty="0" err="1"/>
              <a:t>versie</a:t>
            </a:r>
            <a:r>
              <a:rPr lang="fr-FR" sz="2400" dirty="0"/>
              <a:t> </a:t>
            </a:r>
            <a:r>
              <a:rPr lang="fr-FR" sz="2400" dirty="0" err="1"/>
              <a:t>laten</a:t>
            </a:r>
            <a:r>
              <a:rPr lang="fr-FR" sz="2400" dirty="0"/>
              <a:t> </a:t>
            </a:r>
            <a:r>
              <a:rPr lang="fr-FR" sz="2400" dirty="0" err="1"/>
              <a:t>zien</a:t>
            </a:r>
            <a:r>
              <a:rPr lang="fr-FR" sz="2400" dirty="0"/>
              <a:t>. » </a:t>
            </a:r>
            <a:br>
              <a:rPr lang="fr-FR" sz="2400" dirty="0"/>
            </a:br>
            <a:br>
              <a:rPr lang="fr-FR" sz="2400" dirty="0"/>
            </a:br>
            <a:endParaRPr lang="nl-NL" sz="2400" dirty="0"/>
          </a:p>
        </p:txBody>
      </p:sp>
    </p:spTree>
    <p:extLst>
      <p:ext uri="{BB962C8B-B14F-4D97-AF65-F5344CB8AC3E}">
        <p14:creationId xmlns:p14="http://schemas.microsoft.com/office/powerpoint/2010/main" val="3409246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6002845-80FD-78B5-CED0-D11B3D9A4B6A}"/>
              </a:ext>
            </a:extLst>
          </p:cNvPr>
          <p:cNvPicPr>
            <a:picLocks noChangeAspect="1"/>
          </p:cNvPicPr>
          <p:nvPr/>
        </p:nvPicPr>
        <p:blipFill>
          <a:blip r:embed="rId2"/>
          <a:stretch>
            <a:fillRect/>
          </a:stretch>
        </p:blipFill>
        <p:spPr>
          <a:xfrm>
            <a:off x="0" y="116633"/>
            <a:ext cx="9144000" cy="2664296"/>
          </a:xfrm>
          <a:prstGeom prst="rect">
            <a:avLst/>
          </a:prstGeom>
        </p:spPr>
      </p:pic>
      <p:pic>
        <p:nvPicPr>
          <p:cNvPr id="5" name="Afbeelding 4">
            <a:extLst>
              <a:ext uri="{FF2B5EF4-FFF2-40B4-BE49-F238E27FC236}">
                <a16:creationId xmlns:a16="http://schemas.microsoft.com/office/drawing/2014/main" id="{BB822B69-31BD-1277-7F7A-70A508CFC539}"/>
              </a:ext>
            </a:extLst>
          </p:cNvPr>
          <p:cNvPicPr>
            <a:picLocks noChangeAspect="1"/>
          </p:cNvPicPr>
          <p:nvPr/>
        </p:nvPicPr>
        <p:blipFill>
          <a:blip r:embed="rId3"/>
          <a:stretch>
            <a:fillRect/>
          </a:stretch>
        </p:blipFill>
        <p:spPr>
          <a:xfrm>
            <a:off x="971600" y="2780929"/>
            <a:ext cx="7056784" cy="814782"/>
          </a:xfrm>
          <a:prstGeom prst="rect">
            <a:avLst/>
          </a:prstGeom>
        </p:spPr>
      </p:pic>
      <p:sp>
        <p:nvSpPr>
          <p:cNvPr id="8" name="Titel 7">
            <a:extLst>
              <a:ext uri="{FF2B5EF4-FFF2-40B4-BE49-F238E27FC236}">
                <a16:creationId xmlns:a16="http://schemas.microsoft.com/office/drawing/2014/main" id="{D547F27A-EB0B-4791-6DF2-90028738ECAB}"/>
              </a:ext>
            </a:extLst>
          </p:cNvPr>
          <p:cNvSpPr>
            <a:spLocks noGrp="1"/>
          </p:cNvSpPr>
          <p:nvPr>
            <p:ph type="title"/>
          </p:nvPr>
        </p:nvSpPr>
        <p:spPr>
          <a:xfrm>
            <a:off x="777240" y="4876799"/>
            <a:ext cx="7543800" cy="1383207"/>
          </a:xfrm>
        </p:spPr>
        <p:txBody>
          <a:bodyPr/>
          <a:lstStyle/>
          <a:p>
            <a:r>
              <a:rPr lang="nl-NL" sz="2800" dirty="0"/>
              <a:t>Prosper </a:t>
            </a:r>
            <a:r>
              <a:rPr lang="nl-NL" sz="2800" dirty="0" err="1"/>
              <a:t>Guéranger</a:t>
            </a:r>
            <a:r>
              <a:rPr lang="nl-NL" sz="2800" dirty="0"/>
              <a:t>, 1843: </a:t>
            </a:r>
            <a:br>
              <a:rPr lang="nl-NL" sz="2800" dirty="0"/>
            </a:br>
            <a:r>
              <a:rPr lang="nl-NL" sz="2800" dirty="0"/>
              <a:t>“….wij kunnen de ware aard van het gregoriaans bestuderen in de handschriften waarvan de notatie van vóór de methode van Guido van Arezzo nog niet ontcijferd is.”</a:t>
            </a:r>
          </a:p>
        </p:txBody>
      </p:sp>
    </p:spTree>
    <p:extLst>
      <p:ext uri="{BB962C8B-B14F-4D97-AF65-F5344CB8AC3E}">
        <p14:creationId xmlns:p14="http://schemas.microsoft.com/office/powerpoint/2010/main" val="4041594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74E697-E561-3562-FE49-77A7A9EC0F77}"/>
              </a:ext>
            </a:extLst>
          </p:cNvPr>
          <p:cNvSpPr>
            <a:spLocks noGrp="1"/>
          </p:cNvSpPr>
          <p:nvPr>
            <p:ph type="title"/>
          </p:nvPr>
        </p:nvSpPr>
        <p:spPr>
          <a:xfrm>
            <a:off x="539552" y="4876800"/>
            <a:ext cx="7781488" cy="1504528"/>
          </a:xfrm>
        </p:spPr>
        <p:txBody>
          <a:bodyPr/>
          <a:lstStyle/>
          <a:p>
            <a:br>
              <a:rPr lang="nl-NL" sz="2400" dirty="0"/>
            </a:br>
            <a:br>
              <a:rPr lang="nl-NL" sz="2400" dirty="0"/>
            </a:br>
            <a:r>
              <a:rPr lang="nl-NL" sz="2400" dirty="0"/>
              <a:t>Joseph </a:t>
            </a:r>
            <a:r>
              <a:rPr lang="nl-NL" sz="2400" dirty="0" err="1"/>
              <a:t>Pothier</a:t>
            </a:r>
            <a:br>
              <a:rPr lang="nl-NL" sz="2400" dirty="0"/>
            </a:br>
            <a:r>
              <a:rPr lang="nl-NL" sz="2400" dirty="0"/>
              <a:t> (1835-1923)</a:t>
            </a:r>
            <a:br>
              <a:rPr lang="nl-NL" sz="2400" dirty="0"/>
            </a:br>
            <a:endParaRPr lang="nl-NL" sz="2400" dirty="0"/>
          </a:p>
        </p:txBody>
      </p:sp>
      <p:pic>
        <p:nvPicPr>
          <p:cNvPr id="4" name="Picture 2">
            <a:extLst>
              <a:ext uri="{FF2B5EF4-FFF2-40B4-BE49-F238E27FC236}">
                <a16:creationId xmlns:a16="http://schemas.microsoft.com/office/drawing/2014/main" id="{35DA05C9-BC99-4410-567D-9C45387A78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5693" y="260648"/>
            <a:ext cx="2657283" cy="46161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711FE58-D68C-D79A-17EC-BFCEBC486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0"/>
            <a:ext cx="51480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868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83D500A-1601-A8CF-FF77-297E55B9CC75}"/>
              </a:ext>
            </a:extLst>
          </p:cNvPr>
          <p:cNvPicPr>
            <a:picLocks noGrp="1" noChangeAspect="1"/>
          </p:cNvPicPr>
          <p:nvPr>
            <p:ph idx="1"/>
          </p:nvPr>
        </p:nvPicPr>
        <p:blipFill>
          <a:blip r:embed="rId2"/>
          <a:stretch>
            <a:fillRect/>
          </a:stretch>
        </p:blipFill>
        <p:spPr>
          <a:xfrm>
            <a:off x="919395" y="404665"/>
            <a:ext cx="6552026" cy="914400"/>
          </a:xfrm>
        </p:spPr>
      </p:pic>
      <p:sp>
        <p:nvSpPr>
          <p:cNvPr id="3" name="Titel 2">
            <a:extLst>
              <a:ext uri="{FF2B5EF4-FFF2-40B4-BE49-F238E27FC236}">
                <a16:creationId xmlns:a16="http://schemas.microsoft.com/office/drawing/2014/main" id="{1ADA1315-9C42-563B-6CC8-A2CDE93D3F14}"/>
              </a:ext>
            </a:extLst>
          </p:cNvPr>
          <p:cNvSpPr>
            <a:spLocks noGrp="1"/>
          </p:cNvSpPr>
          <p:nvPr>
            <p:ph type="title"/>
          </p:nvPr>
        </p:nvSpPr>
        <p:spPr>
          <a:xfrm>
            <a:off x="777240" y="4149080"/>
            <a:ext cx="7543800" cy="2160240"/>
          </a:xfrm>
        </p:spPr>
        <p:txBody>
          <a:bodyPr/>
          <a:lstStyle/>
          <a:p>
            <a:r>
              <a:rPr lang="nl-NL" sz="2400" dirty="0"/>
              <a:t>“… de heer </a:t>
            </a:r>
            <a:r>
              <a:rPr lang="nl-NL" sz="2400" dirty="0" err="1"/>
              <a:t>Gontier</a:t>
            </a:r>
            <a:r>
              <a:rPr lang="nl-NL" sz="2400" dirty="0"/>
              <a:t> had opgemerkt hoe de beroemde Abt de gregoriaanse melodieën in zijn klooster een accent, een ritme had weten te geven dat niemand zich nog had kunnen voorstellen.”</a:t>
            </a:r>
          </a:p>
        </p:txBody>
      </p:sp>
      <p:pic>
        <p:nvPicPr>
          <p:cNvPr id="7" name="Afbeelding 6">
            <a:extLst>
              <a:ext uri="{FF2B5EF4-FFF2-40B4-BE49-F238E27FC236}">
                <a16:creationId xmlns:a16="http://schemas.microsoft.com/office/drawing/2014/main" id="{92B31588-5DF3-B964-E184-AA1D0C03C630}"/>
              </a:ext>
            </a:extLst>
          </p:cNvPr>
          <p:cNvPicPr>
            <a:picLocks noChangeAspect="1"/>
          </p:cNvPicPr>
          <p:nvPr/>
        </p:nvPicPr>
        <p:blipFill rotWithShape="1">
          <a:blip r:embed="rId3"/>
          <a:srcRect r="11226"/>
          <a:stretch/>
        </p:blipFill>
        <p:spPr>
          <a:xfrm>
            <a:off x="919395" y="1556792"/>
            <a:ext cx="6552026" cy="2915341"/>
          </a:xfrm>
          <a:prstGeom prst="rect">
            <a:avLst/>
          </a:prstGeom>
        </p:spPr>
      </p:pic>
    </p:spTree>
    <p:extLst>
      <p:ext uri="{BB962C8B-B14F-4D97-AF65-F5344CB8AC3E}">
        <p14:creationId xmlns:p14="http://schemas.microsoft.com/office/powerpoint/2010/main" val="1669614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E69D3FA-A391-09DB-426C-824FBFC4F268}"/>
              </a:ext>
            </a:extLst>
          </p:cNvPr>
          <p:cNvPicPr>
            <a:picLocks noGrp="1" noChangeAspect="1"/>
          </p:cNvPicPr>
          <p:nvPr>
            <p:ph idx="1"/>
          </p:nvPr>
        </p:nvPicPr>
        <p:blipFill>
          <a:blip r:embed="rId2"/>
          <a:stretch>
            <a:fillRect/>
          </a:stretch>
        </p:blipFill>
        <p:spPr>
          <a:xfrm>
            <a:off x="501452" y="476672"/>
            <a:ext cx="7742956" cy="2753672"/>
          </a:xfrm>
        </p:spPr>
      </p:pic>
      <p:sp>
        <p:nvSpPr>
          <p:cNvPr id="3" name="Titel 2">
            <a:extLst>
              <a:ext uri="{FF2B5EF4-FFF2-40B4-BE49-F238E27FC236}">
                <a16:creationId xmlns:a16="http://schemas.microsoft.com/office/drawing/2014/main" id="{24976330-E300-EFD0-1DC9-96DC93059DD8}"/>
              </a:ext>
            </a:extLst>
          </p:cNvPr>
          <p:cNvSpPr>
            <a:spLocks noGrp="1"/>
          </p:cNvSpPr>
          <p:nvPr>
            <p:ph type="title"/>
          </p:nvPr>
        </p:nvSpPr>
        <p:spPr>
          <a:xfrm>
            <a:off x="777240" y="4876800"/>
            <a:ext cx="7543800" cy="1720552"/>
          </a:xfrm>
        </p:spPr>
        <p:txBody>
          <a:bodyPr/>
          <a:lstStyle/>
          <a:p>
            <a:r>
              <a:rPr lang="nl-NL" sz="2400" dirty="0">
                <a:effectLst/>
                <a:latin typeface="+mn-lt"/>
                <a:ea typeface="Aptos" panose="020B0004020202020204" pitchFamily="34" charset="0"/>
                <a:cs typeface="Times New Roman" panose="02020603050405020304" pitchFamily="18" charset="0"/>
              </a:rPr>
              <a:t>“... onze huidige boeken zullen (hoe gebrekkig ze ook zijn)…… altijd te verkiezen zijn boven de meest volmaakte editie, zelfs de autograaf van Sint Gregorius, in de handen van onbekwame zangers.” </a:t>
            </a:r>
            <a:endParaRPr lang="nl-NL" sz="2400" dirty="0">
              <a:latin typeface="+mn-lt"/>
            </a:endParaRPr>
          </a:p>
        </p:txBody>
      </p:sp>
      <p:pic>
        <p:nvPicPr>
          <p:cNvPr id="7" name="Afbeelding 6">
            <a:extLst>
              <a:ext uri="{FF2B5EF4-FFF2-40B4-BE49-F238E27FC236}">
                <a16:creationId xmlns:a16="http://schemas.microsoft.com/office/drawing/2014/main" id="{933D5D3A-CF74-F939-BA87-F0C82CD85E59}"/>
              </a:ext>
            </a:extLst>
          </p:cNvPr>
          <p:cNvPicPr>
            <a:picLocks noChangeAspect="1"/>
          </p:cNvPicPr>
          <p:nvPr/>
        </p:nvPicPr>
        <p:blipFill>
          <a:blip r:embed="rId3"/>
          <a:stretch>
            <a:fillRect/>
          </a:stretch>
        </p:blipFill>
        <p:spPr>
          <a:xfrm>
            <a:off x="501452" y="2624622"/>
            <a:ext cx="7742956" cy="2172530"/>
          </a:xfrm>
          <a:prstGeom prst="rect">
            <a:avLst/>
          </a:prstGeom>
        </p:spPr>
      </p:pic>
    </p:spTree>
    <p:extLst>
      <p:ext uri="{BB962C8B-B14F-4D97-AF65-F5344CB8AC3E}">
        <p14:creationId xmlns:p14="http://schemas.microsoft.com/office/powerpoint/2010/main" val="2806199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FDEAF-517D-B60F-23EA-8BD4E9418E3D}"/>
              </a:ext>
            </a:extLst>
          </p:cNvPr>
          <p:cNvSpPr>
            <a:spLocks noGrp="1"/>
          </p:cNvSpPr>
          <p:nvPr>
            <p:ph type="title"/>
          </p:nvPr>
        </p:nvSpPr>
        <p:spPr>
          <a:xfrm>
            <a:off x="7092280" y="548680"/>
            <a:ext cx="2592288" cy="5242520"/>
          </a:xfrm>
        </p:spPr>
        <p:txBody>
          <a:bodyPr/>
          <a:lstStyle/>
          <a:p>
            <a:r>
              <a:rPr lang="nl-NL" sz="2400" dirty="0"/>
              <a:t>Syllabische waarde</a:t>
            </a:r>
            <a:br>
              <a:rPr lang="nl-NL" sz="2400" dirty="0"/>
            </a:br>
            <a:br>
              <a:rPr lang="nl-NL" sz="2400" dirty="0"/>
            </a:br>
            <a:br>
              <a:rPr lang="nl-NL" sz="2400" dirty="0"/>
            </a:br>
            <a:r>
              <a:rPr lang="nl-NL" sz="2400" dirty="0"/>
              <a:t>Italiaanse uitspraak</a:t>
            </a:r>
            <a:br>
              <a:rPr lang="nl-NL" sz="2400" dirty="0"/>
            </a:br>
            <a:br>
              <a:rPr lang="nl-NL" sz="2400" dirty="0"/>
            </a:br>
            <a:br>
              <a:rPr lang="nl-NL" sz="2400" dirty="0"/>
            </a:br>
            <a:br>
              <a:rPr lang="nl-NL" sz="2400" dirty="0"/>
            </a:br>
            <a:br>
              <a:rPr lang="nl-NL" sz="2400" dirty="0"/>
            </a:br>
            <a:br>
              <a:rPr lang="nl-NL" sz="2400" dirty="0"/>
            </a:br>
            <a:endParaRPr lang="nl-NL" sz="2400" dirty="0"/>
          </a:p>
        </p:txBody>
      </p:sp>
      <p:pic>
        <p:nvPicPr>
          <p:cNvPr id="4" name="Afbeelding 3">
            <a:extLst>
              <a:ext uri="{FF2B5EF4-FFF2-40B4-BE49-F238E27FC236}">
                <a16:creationId xmlns:a16="http://schemas.microsoft.com/office/drawing/2014/main" id="{8EFE9594-0733-BAA1-374B-CB20D6AC3A32}"/>
              </a:ext>
            </a:extLst>
          </p:cNvPr>
          <p:cNvPicPr>
            <a:picLocks noChangeAspect="1"/>
          </p:cNvPicPr>
          <p:nvPr/>
        </p:nvPicPr>
        <p:blipFill>
          <a:blip r:embed="rId2"/>
          <a:stretch>
            <a:fillRect/>
          </a:stretch>
        </p:blipFill>
        <p:spPr>
          <a:xfrm>
            <a:off x="0" y="116632"/>
            <a:ext cx="7020272" cy="3096345"/>
          </a:xfrm>
          <a:prstGeom prst="rect">
            <a:avLst/>
          </a:prstGeom>
        </p:spPr>
      </p:pic>
      <p:pic>
        <p:nvPicPr>
          <p:cNvPr id="6" name="Afbeelding 5">
            <a:extLst>
              <a:ext uri="{FF2B5EF4-FFF2-40B4-BE49-F238E27FC236}">
                <a16:creationId xmlns:a16="http://schemas.microsoft.com/office/drawing/2014/main" id="{11527F23-2423-AEF6-29E4-F52C2541D446}"/>
              </a:ext>
            </a:extLst>
          </p:cNvPr>
          <p:cNvPicPr>
            <a:picLocks noChangeAspect="1"/>
          </p:cNvPicPr>
          <p:nvPr/>
        </p:nvPicPr>
        <p:blipFill rotWithShape="1">
          <a:blip r:embed="rId3"/>
          <a:srcRect l="-855" t="3078" r="15385" b="-4042"/>
          <a:stretch/>
        </p:blipFill>
        <p:spPr>
          <a:xfrm>
            <a:off x="-324544" y="2780928"/>
            <a:ext cx="7344816" cy="3672408"/>
          </a:xfrm>
          <a:prstGeom prst="rect">
            <a:avLst/>
          </a:prstGeom>
        </p:spPr>
      </p:pic>
    </p:spTree>
    <p:extLst>
      <p:ext uri="{BB962C8B-B14F-4D97-AF65-F5344CB8AC3E}">
        <p14:creationId xmlns:p14="http://schemas.microsoft.com/office/powerpoint/2010/main" val="1826108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7BBDE-775A-61DF-EE59-1D8880A7CEFE}"/>
              </a:ext>
            </a:extLst>
          </p:cNvPr>
          <p:cNvSpPr>
            <a:spLocks noGrp="1"/>
          </p:cNvSpPr>
          <p:nvPr>
            <p:ph type="title"/>
          </p:nvPr>
        </p:nvSpPr>
        <p:spPr>
          <a:xfrm>
            <a:off x="7020272" y="908720"/>
            <a:ext cx="1865805" cy="4835149"/>
          </a:xfrm>
        </p:spPr>
        <p:txBody>
          <a:bodyPr/>
          <a:lstStyle/>
          <a:p>
            <a:r>
              <a:rPr lang="nl-NL" sz="2000" dirty="0"/>
              <a:t>Woordaccent</a:t>
            </a:r>
            <a:br>
              <a:rPr lang="nl-NL" sz="2000" dirty="0"/>
            </a:br>
            <a:br>
              <a:rPr lang="nl-NL" sz="2000" dirty="0"/>
            </a:br>
            <a:br>
              <a:rPr lang="nl-NL" sz="2400" dirty="0"/>
            </a:br>
            <a:br>
              <a:rPr lang="nl-NL" sz="2400" dirty="0"/>
            </a:br>
            <a:br>
              <a:rPr lang="nl-NL" sz="2400" dirty="0"/>
            </a:br>
            <a:br>
              <a:rPr lang="nl-NL" sz="2400" dirty="0"/>
            </a:br>
            <a:endParaRPr lang="nl-NL" sz="2400" dirty="0"/>
          </a:p>
        </p:txBody>
      </p:sp>
      <p:pic>
        <p:nvPicPr>
          <p:cNvPr id="10" name="Afbeelding 9">
            <a:extLst>
              <a:ext uri="{FF2B5EF4-FFF2-40B4-BE49-F238E27FC236}">
                <a16:creationId xmlns:a16="http://schemas.microsoft.com/office/drawing/2014/main" id="{7B81CAB2-2453-EAB8-CED6-138AF514C528}"/>
              </a:ext>
            </a:extLst>
          </p:cNvPr>
          <p:cNvPicPr>
            <a:picLocks noChangeAspect="1"/>
          </p:cNvPicPr>
          <p:nvPr/>
        </p:nvPicPr>
        <p:blipFill rotWithShape="1">
          <a:blip r:embed="rId2"/>
          <a:srcRect t="1351" r="17092"/>
          <a:stretch/>
        </p:blipFill>
        <p:spPr>
          <a:xfrm>
            <a:off x="257923" y="332656"/>
            <a:ext cx="6834357" cy="6048672"/>
          </a:xfrm>
          <a:prstGeom prst="rect">
            <a:avLst/>
          </a:prstGeom>
        </p:spPr>
      </p:pic>
    </p:spTree>
    <p:extLst>
      <p:ext uri="{BB962C8B-B14F-4D97-AF65-F5344CB8AC3E}">
        <p14:creationId xmlns:p14="http://schemas.microsoft.com/office/powerpoint/2010/main" val="3592352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273A31-7212-A796-4666-5A29608FFD70}"/>
              </a:ext>
            </a:extLst>
          </p:cNvPr>
          <p:cNvSpPr>
            <a:spLocks noGrp="1"/>
          </p:cNvSpPr>
          <p:nvPr>
            <p:ph type="title"/>
          </p:nvPr>
        </p:nvSpPr>
        <p:spPr>
          <a:xfrm>
            <a:off x="5724128" y="2060848"/>
            <a:ext cx="2596912" cy="3730352"/>
          </a:xfrm>
        </p:spPr>
        <p:txBody>
          <a:bodyPr/>
          <a:lstStyle/>
          <a:p>
            <a:r>
              <a:rPr lang="nl-NL" sz="2400" dirty="0"/>
              <a:t>“Accent </a:t>
            </a:r>
            <a:r>
              <a:rPr lang="nl-NL" sz="2400" dirty="0" err="1"/>
              <a:t>oratoire</a:t>
            </a:r>
            <a:r>
              <a:rPr lang="nl-NL" sz="2400" dirty="0"/>
              <a:t>”, hetzij “</a:t>
            </a:r>
            <a:r>
              <a:rPr lang="nl-NL" sz="2400" dirty="0" err="1"/>
              <a:t>logique</a:t>
            </a:r>
            <a:r>
              <a:rPr lang="nl-NL" sz="2400" dirty="0"/>
              <a:t>”, hetzij “</a:t>
            </a:r>
            <a:r>
              <a:rPr lang="nl-NL" sz="2400" dirty="0" err="1"/>
              <a:t>pathétique</a:t>
            </a:r>
            <a:r>
              <a:rPr lang="nl-NL" sz="2400" dirty="0"/>
              <a:t>”.</a:t>
            </a:r>
            <a:br>
              <a:rPr lang="nl-NL" sz="2400" dirty="0"/>
            </a:br>
            <a:br>
              <a:rPr lang="nl-NL" sz="2400" dirty="0"/>
            </a:br>
            <a:br>
              <a:rPr lang="nl-NL" sz="2400" dirty="0"/>
            </a:br>
            <a:br>
              <a:rPr lang="nl-NL" sz="2400" dirty="0"/>
            </a:br>
            <a:br>
              <a:rPr lang="nl-NL" sz="2400" dirty="0"/>
            </a:br>
            <a:endParaRPr lang="nl-NL" dirty="0"/>
          </a:p>
        </p:txBody>
      </p:sp>
      <p:pic>
        <p:nvPicPr>
          <p:cNvPr id="6" name="Afbeelding 5">
            <a:extLst>
              <a:ext uri="{FF2B5EF4-FFF2-40B4-BE49-F238E27FC236}">
                <a16:creationId xmlns:a16="http://schemas.microsoft.com/office/drawing/2014/main" id="{30D9FD4A-9313-4627-7024-D07989872BC1}"/>
              </a:ext>
            </a:extLst>
          </p:cNvPr>
          <p:cNvPicPr>
            <a:picLocks noChangeAspect="1"/>
          </p:cNvPicPr>
          <p:nvPr/>
        </p:nvPicPr>
        <p:blipFill>
          <a:blip r:embed="rId2"/>
          <a:stretch>
            <a:fillRect/>
          </a:stretch>
        </p:blipFill>
        <p:spPr>
          <a:xfrm>
            <a:off x="251521" y="548681"/>
            <a:ext cx="5472608" cy="3672408"/>
          </a:xfrm>
          <a:prstGeom prst="rect">
            <a:avLst/>
          </a:prstGeom>
        </p:spPr>
      </p:pic>
      <p:pic>
        <p:nvPicPr>
          <p:cNvPr id="10" name="Afbeelding 9">
            <a:extLst>
              <a:ext uri="{FF2B5EF4-FFF2-40B4-BE49-F238E27FC236}">
                <a16:creationId xmlns:a16="http://schemas.microsoft.com/office/drawing/2014/main" id="{33904B9B-D05E-63F7-2AF9-F25A52887EAD}"/>
              </a:ext>
            </a:extLst>
          </p:cNvPr>
          <p:cNvPicPr>
            <a:picLocks noChangeAspect="1"/>
          </p:cNvPicPr>
          <p:nvPr/>
        </p:nvPicPr>
        <p:blipFill rotWithShape="1">
          <a:blip r:embed="rId3"/>
          <a:srcRect l="6172" t="2565"/>
          <a:stretch/>
        </p:blipFill>
        <p:spPr>
          <a:xfrm>
            <a:off x="179512" y="4005064"/>
            <a:ext cx="5472608" cy="2736304"/>
          </a:xfrm>
          <a:prstGeom prst="rect">
            <a:avLst/>
          </a:prstGeom>
        </p:spPr>
      </p:pic>
    </p:spTree>
    <p:extLst>
      <p:ext uri="{BB962C8B-B14F-4D97-AF65-F5344CB8AC3E}">
        <p14:creationId xmlns:p14="http://schemas.microsoft.com/office/powerpoint/2010/main" val="380265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399D4B-7059-B1D5-8C3B-39E0AF6B1494}"/>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DB1F06A5-E767-5A4F-42A4-1064137C67BB}"/>
              </a:ext>
            </a:extLst>
          </p:cNvPr>
          <p:cNvPicPr>
            <a:picLocks noChangeAspect="1"/>
          </p:cNvPicPr>
          <p:nvPr/>
        </p:nvPicPr>
        <p:blipFill>
          <a:blip r:embed="rId2"/>
          <a:stretch>
            <a:fillRect/>
          </a:stretch>
        </p:blipFill>
        <p:spPr>
          <a:xfrm>
            <a:off x="-108519" y="0"/>
            <a:ext cx="4824536" cy="6858000"/>
          </a:xfrm>
          <a:prstGeom prst="rect">
            <a:avLst/>
          </a:prstGeom>
        </p:spPr>
      </p:pic>
      <p:pic>
        <p:nvPicPr>
          <p:cNvPr id="6" name="Afbeelding 5">
            <a:extLst>
              <a:ext uri="{FF2B5EF4-FFF2-40B4-BE49-F238E27FC236}">
                <a16:creationId xmlns:a16="http://schemas.microsoft.com/office/drawing/2014/main" id="{BC46E16F-9AB5-7E23-C377-733CE5011AEF}"/>
              </a:ext>
            </a:extLst>
          </p:cNvPr>
          <p:cNvPicPr>
            <a:picLocks noChangeAspect="1"/>
          </p:cNvPicPr>
          <p:nvPr/>
        </p:nvPicPr>
        <p:blipFill>
          <a:blip r:embed="rId3"/>
          <a:stretch>
            <a:fillRect/>
          </a:stretch>
        </p:blipFill>
        <p:spPr>
          <a:xfrm>
            <a:off x="4572000" y="0"/>
            <a:ext cx="4634798" cy="7029400"/>
          </a:xfrm>
          <a:prstGeom prst="rect">
            <a:avLst/>
          </a:prstGeom>
        </p:spPr>
      </p:pic>
    </p:spTree>
    <p:extLst>
      <p:ext uri="{BB962C8B-B14F-4D97-AF65-F5344CB8AC3E}">
        <p14:creationId xmlns:p14="http://schemas.microsoft.com/office/powerpoint/2010/main" val="1606706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A4C5B-56C2-5476-0AA1-B4A3AC5B7EBD}"/>
              </a:ext>
            </a:extLst>
          </p:cNvPr>
          <p:cNvSpPr>
            <a:spLocks noGrp="1"/>
          </p:cNvSpPr>
          <p:nvPr>
            <p:ph type="title"/>
          </p:nvPr>
        </p:nvSpPr>
        <p:spPr>
          <a:xfrm>
            <a:off x="6444208" y="332656"/>
            <a:ext cx="3168352" cy="5458544"/>
          </a:xfrm>
        </p:spPr>
        <p:txBody>
          <a:bodyPr/>
          <a:lstStyle/>
          <a:p>
            <a:r>
              <a:rPr lang="nl-NL" sz="2400" dirty="0"/>
              <a:t>Afronden van melodische frases</a:t>
            </a:r>
            <a:br>
              <a:rPr lang="nl-NL" sz="2400" dirty="0"/>
            </a:br>
            <a:br>
              <a:rPr lang="nl-NL" sz="2400" dirty="0"/>
            </a:br>
            <a:br>
              <a:rPr lang="nl-NL" sz="2400" dirty="0"/>
            </a:br>
            <a:br>
              <a:rPr lang="nl-NL" sz="2400" dirty="0"/>
            </a:br>
            <a:br>
              <a:rPr lang="nl-NL" sz="2400" dirty="0"/>
            </a:br>
            <a:br>
              <a:rPr lang="nl-NL" sz="2400" dirty="0"/>
            </a:br>
            <a:br>
              <a:rPr lang="nl-NL" sz="2400" dirty="0"/>
            </a:br>
            <a:br>
              <a:rPr lang="nl-NL" sz="2400" dirty="0"/>
            </a:br>
            <a:br>
              <a:rPr lang="nl-NL" sz="2400" dirty="0"/>
            </a:br>
            <a:br>
              <a:rPr lang="nl-NL" sz="2400" dirty="0"/>
            </a:br>
            <a:br>
              <a:rPr lang="nl-NL" sz="2400" dirty="0"/>
            </a:br>
            <a:endParaRPr lang="nl-NL" sz="2400" dirty="0"/>
          </a:p>
        </p:txBody>
      </p:sp>
      <p:pic>
        <p:nvPicPr>
          <p:cNvPr id="4" name="Afbeelding 3">
            <a:extLst>
              <a:ext uri="{FF2B5EF4-FFF2-40B4-BE49-F238E27FC236}">
                <a16:creationId xmlns:a16="http://schemas.microsoft.com/office/drawing/2014/main" id="{77E7E793-88A5-23F5-E01B-FC4892F4B707}"/>
              </a:ext>
            </a:extLst>
          </p:cNvPr>
          <p:cNvPicPr>
            <a:picLocks noChangeAspect="1"/>
          </p:cNvPicPr>
          <p:nvPr/>
        </p:nvPicPr>
        <p:blipFill rotWithShape="1">
          <a:blip r:embed="rId2"/>
          <a:srcRect t="-1669" r="10638"/>
          <a:stretch/>
        </p:blipFill>
        <p:spPr>
          <a:xfrm>
            <a:off x="-108519" y="0"/>
            <a:ext cx="6048671" cy="7101407"/>
          </a:xfrm>
          <a:prstGeom prst="rect">
            <a:avLst/>
          </a:prstGeom>
        </p:spPr>
      </p:pic>
    </p:spTree>
    <p:extLst>
      <p:ext uri="{BB962C8B-B14F-4D97-AF65-F5344CB8AC3E}">
        <p14:creationId xmlns:p14="http://schemas.microsoft.com/office/powerpoint/2010/main" val="3272307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D770340-08AD-B1D3-2CAC-012E5B863024}"/>
              </a:ext>
            </a:extLst>
          </p:cNvPr>
          <p:cNvSpPr>
            <a:spLocks noGrp="1"/>
          </p:cNvSpPr>
          <p:nvPr>
            <p:ph type="title"/>
          </p:nvPr>
        </p:nvSpPr>
        <p:spPr>
          <a:xfrm>
            <a:off x="3563888" y="5301208"/>
            <a:ext cx="4780012" cy="1556792"/>
          </a:xfrm>
        </p:spPr>
        <p:txBody>
          <a:bodyPr/>
          <a:lstStyle/>
          <a:p>
            <a:r>
              <a:rPr lang="nl-NL" sz="2400" dirty="0"/>
              <a:t>- Afwijkende </a:t>
            </a:r>
            <a:r>
              <a:rPr lang="nl-NL" sz="2400" dirty="0" err="1"/>
              <a:t>introitustekst</a:t>
            </a:r>
            <a:br>
              <a:rPr lang="nl-NL" sz="2400" dirty="0"/>
            </a:br>
            <a:r>
              <a:rPr lang="nl-NL" sz="2400" dirty="0"/>
              <a:t>- Doet enigszins denken aan onze </a:t>
            </a:r>
            <a:r>
              <a:rPr lang="nl-NL" sz="2400" dirty="0" err="1"/>
              <a:t>Gaudeamus</a:t>
            </a:r>
            <a:r>
              <a:rPr lang="nl-NL" sz="2400" dirty="0"/>
              <a:t>-melodie</a:t>
            </a:r>
          </a:p>
        </p:txBody>
      </p:sp>
      <p:pic>
        <p:nvPicPr>
          <p:cNvPr id="7" name="Afbeelding 6">
            <a:extLst>
              <a:ext uri="{FF2B5EF4-FFF2-40B4-BE49-F238E27FC236}">
                <a16:creationId xmlns:a16="http://schemas.microsoft.com/office/drawing/2014/main" id="{9E4DA7DE-6B91-028D-FD69-84CE2937D625}"/>
              </a:ext>
            </a:extLst>
          </p:cNvPr>
          <p:cNvPicPr>
            <a:picLocks noChangeAspect="1"/>
          </p:cNvPicPr>
          <p:nvPr/>
        </p:nvPicPr>
        <p:blipFill>
          <a:blip r:embed="rId2"/>
          <a:stretch>
            <a:fillRect/>
          </a:stretch>
        </p:blipFill>
        <p:spPr>
          <a:xfrm>
            <a:off x="3347864" y="116632"/>
            <a:ext cx="5796136" cy="5446266"/>
          </a:xfrm>
          <a:prstGeom prst="rect">
            <a:avLst/>
          </a:prstGeom>
        </p:spPr>
      </p:pic>
      <p:pic>
        <p:nvPicPr>
          <p:cNvPr id="8" name="Picture 2">
            <a:extLst>
              <a:ext uri="{FF2B5EF4-FFF2-40B4-BE49-F238E27FC236}">
                <a16:creationId xmlns:a16="http://schemas.microsoft.com/office/drawing/2014/main" id="{279617B9-0B6C-1941-A650-E410E15EB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661"/>
            <a:ext cx="3347864"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234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691EB-C847-CE67-1DBC-1412870DDB4B}"/>
              </a:ext>
            </a:extLst>
          </p:cNvPr>
          <p:cNvSpPr>
            <a:spLocks noGrp="1"/>
          </p:cNvSpPr>
          <p:nvPr>
            <p:ph type="title"/>
          </p:nvPr>
        </p:nvSpPr>
        <p:spPr>
          <a:xfrm>
            <a:off x="5940152" y="764704"/>
            <a:ext cx="2380888" cy="5026496"/>
          </a:xfrm>
        </p:spPr>
        <p:txBody>
          <a:bodyPr/>
          <a:lstStyle/>
          <a:p>
            <a:r>
              <a:rPr lang="nl-NL" sz="2400" dirty="0"/>
              <a:t>Ademhalen</a:t>
            </a:r>
            <a:br>
              <a:rPr lang="nl-NL" sz="2400" dirty="0"/>
            </a:br>
            <a:br>
              <a:rPr lang="nl-NL" sz="2400" dirty="0"/>
            </a:br>
            <a:br>
              <a:rPr lang="nl-NL" sz="2400" dirty="0"/>
            </a:br>
            <a:br>
              <a:rPr lang="nl-NL" sz="2400" dirty="0"/>
            </a:br>
            <a:br>
              <a:rPr lang="nl-NL" sz="2400" dirty="0"/>
            </a:br>
            <a:br>
              <a:rPr lang="nl-NL" sz="2400" dirty="0"/>
            </a:br>
            <a:br>
              <a:rPr lang="nl-NL" sz="2400" dirty="0"/>
            </a:br>
            <a:br>
              <a:rPr lang="nl-NL" sz="2400" dirty="0"/>
            </a:br>
            <a:br>
              <a:rPr lang="nl-NL" sz="2400" dirty="0"/>
            </a:br>
            <a:br>
              <a:rPr lang="nl-NL" sz="2400" dirty="0"/>
            </a:br>
            <a:br>
              <a:rPr lang="nl-NL" sz="2400" dirty="0"/>
            </a:br>
            <a:br>
              <a:rPr lang="nl-NL" sz="2400" dirty="0"/>
            </a:br>
            <a:endParaRPr lang="nl-NL" sz="2400" dirty="0"/>
          </a:p>
        </p:txBody>
      </p:sp>
      <p:pic>
        <p:nvPicPr>
          <p:cNvPr id="4" name="Afbeelding 3">
            <a:extLst>
              <a:ext uri="{FF2B5EF4-FFF2-40B4-BE49-F238E27FC236}">
                <a16:creationId xmlns:a16="http://schemas.microsoft.com/office/drawing/2014/main" id="{4AFB931E-18E0-AFF0-30D5-C45F7F0B86C3}"/>
              </a:ext>
            </a:extLst>
          </p:cNvPr>
          <p:cNvPicPr>
            <a:picLocks noChangeAspect="1"/>
          </p:cNvPicPr>
          <p:nvPr/>
        </p:nvPicPr>
        <p:blipFill rotWithShape="1">
          <a:blip r:embed="rId2"/>
          <a:srcRect t="2757" r="20323"/>
          <a:stretch/>
        </p:blipFill>
        <p:spPr>
          <a:xfrm>
            <a:off x="1" y="44624"/>
            <a:ext cx="5364087" cy="6585222"/>
          </a:xfrm>
          <a:prstGeom prst="rect">
            <a:avLst/>
          </a:prstGeom>
        </p:spPr>
      </p:pic>
    </p:spTree>
    <p:extLst>
      <p:ext uri="{BB962C8B-B14F-4D97-AF65-F5344CB8AC3E}">
        <p14:creationId xmlns:p14="http://schemas.microsoft.com/office/powerpoint/2010/main" val="816065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DA7E7-2158-4C58-92C6-3B34757948B0}"/>
              </a:ext>
            </a:extLst>
          </p:cNvPr>
          <p:cNvSpPr>
            <a:spLocks noGrp="1"/>
          </p:cNvSpPr>
          <p:nvPr>
            <p:ph type="title"/>
          </p:nvPr>
        </p:nvSpPr>
        <p:spPr>
          <a:xfrm>
            <a:off x="6084168" y="908720"/>
            <a:ext cx="3168352" cy="4882480"/>
          </a:xfrm>
        </p:spPr>
        <p:txBody>
          <a:bodyPr/>
          <a:lstStyle/>
          <a:p>
            <a:r>
              <a:rPr lang="nl-NL" sz="2400" dirty="0"/>
              <a:t>De neumen: daling, stijging, stabilisatie, maar: geen vaste toonhoogten, geen tijdsduren, geen sterke/zachte noten.</a:t>
            </a:r>
            <a:br>
              <a:rPr lang="nl-NL" sz="2400" dirty="0"/>
            </a:br>
            <a:r>
              <a:rPr lang="nl-NL" sz="2400" dirty="0"/>
              <a:t>(Op basis van: C.E.H. de </a:t>
            </a:r>
            <a:r>
              <a:rPr lang="nl-NL" sz="2400" dirty="0" err="1"/>
              <a:t>Coussemaker</a:t>
            </a:r>
            <a:r>
              <a:rPr lang="nl-NL" sz="2400" dirty="0"/>
              <a:t>, </a:t>
            </a:r>
            <a:r>
              <a:rPr lang="nl-NL" sz="2400" i="1" dirty="0" err="1"/>
              <a:t>Histoire</a:t>
            </a:r>
            <a:r>
              <a:rPr lang="nl-NL" sz="2400" i="1" dirty="0"/>
              <a:t> de </a:t>
            </a:r>
            <a:r>
              <a:rPr lang="nl-NL" sz="2400" i="1" dirty="0" err="1"/>
              <a:t>l’harmonie</a:t>
            </a:r>
            <a:r>
              <a:rPr lang="nl-NL" sz="2400" i="1" dirty="0"/>
              <a:t> au </a:t>
            </a:r>
            <a:r>
              <a:rPr lang="nl-NL" sz="2400" i="1" dirty="0" err="1"/>
              <a:t>moyen</a:t>
            </a:r>
            <a:r>
              <a:rPr lang="nl-NL" sz="2400" i="1" dirty="0"/>
              <a:t> </a:t>
            </a:r>
            <a:r>
              <a:rPr lang="nl-NL" sz="2400" i="1" dirty="0" err="1"/>
              <a:t>âge</a:t>
            </a:r>
            <a:r>
              <a:rPr lang="nl-NL" sz="2400" i="1" dirty="0"/>
              <a:t> </a:t>
            </a:r>
            <a:r>
              <a:rPr lang="nl-NL" sz="2400" dirty="0"/>
              <a:t>(1852).</a:t>
            </a:r>
            <a:br>
              <a:rPr lang="nl-NL" sz="2400" dirty="0"/>
            </a:br>
            <a:br>
              <a:rPr lang="nl-NL" sz="2400" dirty="0"/>
            </a:br>
            <a:br>
              <a:rPr lang="nl-NL" sz="2400" dirty="0"/>
            </a:br>
            <a:br>
              <a:rPr lang="nl-NL" sz="2400" dirty="0"/>
            </a:br>
            <a:br>
              <a:rPr lang="nl-NL" sz="2400" dirty="0"/>
            </a:br>
            <a:endParaRPr lang="nl-NL" sz="2400" dirty="0"/>
          </a:p>
        </p:txBody>
      </p:sp>
      <p:pic>
        <p:nvPicPr>
          <p:cNvPr id="4" name="Afbeelding 3">
            <a:extLst>
              <a:ext uri="{FF2B5EF4-FFF2-40B4-BE49-F238E27FC236}">
                <a16:creationId xmlns:a16="http://schemas.microsoft.com/office/drawing/2014/main" id="{33A169B2-A4C4-C714-9491-FD51F2B972DC}"/>
              </a:ext>
            </a:extLst>
          </p:cNvPr>
          <p:cNvPicPr>
            <a:picLocks noChangeAspect="1"/>
          </p:cNvPicPr>
          <p:nvPr/>
        </p:nvPicPr>
        <p:blipFill rotWithShape="1">
          <a:blip r:embed="rId2"/>
          <a:srcRect t="2750" r="7910"/>
          <a:stretch/>
        </p:blipFill>
        <p:spPr>
          <a:xfrm>
            <a:off x="17749" y="94320"/>
            <a:ext cx="5922403" cy="6669360"/>
          </a:xfrm>
          <a:prstGeom prst="rect">
            <a:avLst/>
          </a:prstGeom>
        </p:spPr>
      </p:pic>
    </p:spTree>
    <p:extLst>
      <p:ext uri="{BB962C8B-B14F-4D97-AF65-F5344CB8AC3E}">
        <p14:creationId xmlns:p14="http://schemas.microsoft.com/office/powerpoint/2010/main" val="3023358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E843F-8DDD-7731-3231-74409BB24B58}"/>
              </a:ext>
            </a:extLst>
          </p:cNvPr>
          <p:cNvSpPr>
            <a:spLocks noGrp="1"/>
          </p:cNvSpPr>
          <p:nvPr>
            <p:ph type="title"/>
          </p:nvPr>
        </p:nvSpPr>
        <p:spPr>
          <a:xfrm>
            <a:off x="251520" y="5013176"/>
            <a:ext cx="8069520" cy="1512168"/>
          </a:xfrm>
        </p:spPr>
        <p:txBody>
          <a:bodyPr/>
          <a:lstStyle/>
          <a:p>
            <a:r>
              <a:rPr lang="nl-NL" sz="2400" dirty="0"/>
              <a:t>Versieringen (</a:t>
            </a:r>
            <a:r>
              <a:rPr lang="nl-NL" sz="2400" dirty="0" err="1"/>
              <a:t>neumes</a:t>
            </a:r>
            <a:r>
              <a:rPr lang="nl-NL" sz="2400" dirty="0"/>
              <a:t> </a:t>
            </a:r>
            <a:r>
              <a:rPr lang="nl-NL" sz="2400" dirty="0" err="1"/>
              <a:t>d’ornement</a:t>
            </a:r>
            <a:r>
              <a:rPr lang="nl-NL" sz="2400" dirty="0"/>
              <a:t>)</a:t>
            </a:r>
            <a:br>
              <a:rPr lang="nl-NL" sz="2400" dirty="0"/>
            </a:br>
            <a:br>
              <a:rPr lang="nl-NL" sz="2400" dirty="0"/>
            </a:br>
            <a:endParaRPr lang="nl-NL" sz="2400" dirty="0"/>
          </a:p>
        </p:txBody>
      </p:sp>
      <p:pic>
        <p:nvPicPr>
          <p:cNvPr id="4" name="Afbeelding 3">
            <a:extLst>
              <a:ext uri="{FF2B5EF4-FFF2-40B4-BE49-F238E27FC236}">
                <a16:creationId xmlns:a16="http://schemas.microsoft.com/office/drawing/2014/main" id="{8B4C90D6-F0B9-33D1-2F48-767A6F0A9CBA}"/>
              </a:ext>
            </a:extLst>
          </p:cNvPr>
          <p:cNvPicPr>
            <a:picLocks noChangeAspect="1"/>
          </p:cNvPicPr>
          <p:nvPr/>
        </p:nvPicPr>
        <p:blipFill>
          <a:blip r:embed="rId2"/>
          <a:stretch>
            <a:fillRect/>
          </a:stretch>
        </p:blipFill>
        <p:spPr>
          <a:xfrm>
            <a:off x="-180528" y="0"/>
            <a:ext cx="9324527" cy="4876800"/>
          </a:xfrm>
          <a:prstGeom prst="rect">
            <a:avLst/>
          </a:prstGeom>
        </p:spPr>
      </p:pic>
    </p:spTree>
    <p:extLst>
      <p:ext uri="{BB962C8B-B14F-4D97-AF65-F5344CB8AC3E}">
        <p14:creationId xmlns:p14="http://schemas.microsoft.com/office/powerpoint/2010/main" val="2257347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3545DF-85D5-5C64-1558-4347B68F1331}"/>
              </a:ext>
            </a:extLst>
          </p:cNvPr>
          <p:cNvSpPr>
            <a:spLocks noGrp="1"/>
          </p:cNvSpPr>
          <p:nvPr>
            <p:ph type="title"/>
          </p:nvPr>
        </p:nvSpPr>
        <p:spPr>
          <a:xfrm>
            <a:off x="5940152" y="1592385"/>
            <a:ext cx="3672408" cy="4090392"/>
          </a:xfrm>
        </p:spPr>
        <p:txBody>
          <a:bodyPr/>
          <a:lstStyle/>
          <a:p>
            <a:r>
              <a:rPr lang="nl-NL" sz="2400" dirty="0" err="1"/>
              <a:t>Litterae</a:t>
            </a:r>
            <a:r>
              <a:rPr lang="nl-NL" sz="2400" dirty="0"/>
              <a:t> </a:t>
            </a:r>
            <a:r>
              <a:rPr lang="nl-NL" sz="2400" dirty="0" err="1"/>
              <a:t>significativae</a:t>
            </a:r>
            <a:br>
              <a:rPr lang="nl-NL" sz="2400" dirty="0"/>
            </a:br>
            <a:br>
              <a:rPr lang="nl-NL" sz="2400" dirty="0"/>
            </a:br>
            <a:br>
              <a:rPr lang="nl-NL" sz="2400" dirty="0"/>
            </a:br>
            <a:br>
              <a:rPr lang="nl-NL" sz="2400" dirty="0"/>
            </a:br>
            <a:br>
              <a:rPr lang="nl-NL" sz="2400" dirty="0"/>
            </a:br>
            <a:br>
              <a:rPr lang="nl-NL" sz="2400" dirty="0"/>
            </a:br>
            <a:br>
              <a:rPr lang="nl-NL" sz="2400" dirty="0"/>
            </a:br>
            <a:endParaRPr lang="nl-NL" sz="2400" dirty="0"/>
          </a:p>
        </p:txBody>
      </p:sp>
      <p:pic>
        <p:nvPicPr>
          <p:cNvPr id="4" name="Afbeelding 3">
            <a:extLst>
              <a:ext uri="{FF2B5EF4-FFF2-40B4-BE49-F238E27FC236}">
                <a16:creationId xmlns:a16="http://schemas.microsoft.com/office/drawing/2014/main" id="{706A7A2D-F4E4-DC09-F172-2CD809CEDDED}"/>
              </a:ext>
            </a:extLst>
          </p:cNvPr>
          <p:cNvPicPr>
            <a:picLocks noChangeAspect="1"/>
          </p:cNvPicPr>
          <p:nvPr/>
        </p:nvPicPr>
        <p:blipFill rotWithShape="1">
          <a:blip r:embed="rId2"/>
          <a:srcRect l="4654" t="-1925" r="15051" b="-4671"/>
          <a:stretch/>
        </p:blipFill>
        <p:spPr>
          <a:xfrm>
            <a:off x="179512" y="29740"/>
            <a:ext cx="5400600" cy="7215683"/>
          </a:xfrm>
          <a:prstGeom prst="rect">
            <a:avLst/>
          </a:prstGeom>
        </p:spPr>
      </p:pic>
    </p:spTree>
    <p:extLst>
      <p:ext uri="{BB962C8B-B14F-4D97-AF65-F5344CB8AC3E}">
        <p14:creationId xmlns:p14="http://schemas.microsoft.com/office/powerpoint/2010/main" val="3320999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10F8D-4476-5077-6B64-E187A3A3FA1F}"/>
              </a:ext>
            </a:extLst>
          </p:cNvPr>
          <p:cNvSpPr>
            <a:spLocks noGrp="1"/>
          </p:cNvSpPr>
          <p:nvPr>
            <p:ph type="title"/>
          </p:nvPr>
        </p:nvSpPr>
        <p:spPr/>
        <p:txBody>
          <a:bodyPr/>
          <a:lstStyle/>
          <a:p>
            <a:endParaRPr lang="nl-NL"/>
          </a:p>
        </p:txBody>
      </p:sp>
      <p:pic>
        <p:nvPicPr>
          <p:cNvPr id="4" name="Afbeelding 3">
            <a:extLst>
              <a:ext uri="{FF2B5EF4-FFF2-40B4-BE49-F238E27FC236}">
                <a16:creationId xmlns:a16="http://schemas.microsoft.com/office/drawing/2014/main" id="{2FFB6F2F-4030-153C-E66E-CEF86087971E}"/>
              </a:ext>
            </a:extLst>
          </p:cNvPr>
          <p:cNvPicPr>
            <a:picLocks noChangeAspect="1"/>
          </p:cNvPicPr>
          <p:nvPr/>
        </p:nvPicPr>
        <p:blipFill rotWithShape="1">
          <a:blip r:embed="rId2"/>
          <a:srcRect t="-1276" r="12099"/>
          <a:stretch/>
        </p:blipFill>
        <p:spPr>
          <a:xfrm>
            <a:off x="251520" y="44624"/>
            <a:ext cx="4248472" cy="6447091"/>
          </a:xfrm>
          <a:prstGeom prst="rect">
            <a:avLst/>
          </a:prstGeom>
        </p:spPr>
      </p:pic>
      <p:pic>
        <p:nvPicPr>
          <p:cNvPr id="6" name="Afbeelding 5">
            <a:extLst>
              <a:ext uri="{FF2B5EF4-FFF2-40B4-BE49-F238E27FC236}">
                <a16:creationId xmlns:a16="http://schemas.microsoft.com/office/drawing/2014/main" id="{C5C980EB-3555-A250-E727-C85DE935E8B0}"/>
              </a:ext>
            </a:extLst>
          </p:cNvPr>
          <p:cNvPicPr>
            <a:picLocks noChangeAspect="1"/>
          </p:cNvPicPr>
          <p:nvPr/>
        </p:nvPicPr>
        <p:blipFill>
          <a:blip r:embed="rId3"/>
          <a:stretch>
            <a:fillRect/>
          </a:stretch>
        </p:blipFill>
        <p:spPr>
          <a:xfrm>
            <a:off x="4556478" y="1"/>
            <a:ext cx="4572000" cy="6415504"/>
          </a:xfrm>
          <a:prstGeom prst="rect">
            <a:avLst/>
          </a:prstGeom>
        </p:spPr>
      </p:pic>
    </p:spTree>
    <p:extLst>
      <p:ext uri="{BB962C8B-B14F-4D97-AF65-F5344CB8AC3E}">
        <p14:creationId xmlns:p14="http://schemas.microsoft.com/office/powerpoint/2010/main" val="3006014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F46CE-3479-D137-135C-A226E74D4B78}"/>
              </a:ext>
            </a:extLst>
          </p:cNvPr>
          <p:cNvSpPr>
            <a:spLocks noGrp="1"/>
          </p:cNvSpPr>
          <p:nvPr>
            <p:ph type="title"/>
          </p:nvPr>
        </p:nvSpPr>
        <p:spPr>
          <a:xfrm>
            <a:off x="143617" y="4293096"/>
            <a:ext cx="7256564" cy="2664296"/>
          </a:xfrm>
        </p:spPr>
        <p:txBody>
          <a:bodyPr/>
          <a:lstStyle/>
          <a:p>
            <a:r>
              <a:rPr lang="nl-NL" sz="2400" dirty="0"/>
              <a:t>De notatie kan niet alles uitdrukken! Men moet niet in de neumen zoeken wat daar niet gevonden kan worden.</a:t>
            </a:r>
          </a:p>
        </p:txBody>
      </p:sp>
      <p:pic>
        <p:nvPicPr>
          <p:cNvPr id="9" name="Afbeelding 8">
            <a:extLst>
              <a:ext uri="{FF2B5EF4-FFF2-40B4-BE49-F238E27FC236}">
                <a16:creationId xmlns:a16="http://schemas.microsoft.com/office/drawing/2014/main" id="{0C18200E-AE0E-9A36-9D66-0F7047031157}"/>
              </a:ext>
            </a:extLst>
          </p:cNvPr>
          <p:cNvPicPr>
            <a:picLocks noChangeAspect="1"/>
          </p:cNvPicPr>
          <p:nvPr/>
        </p:nvPicPr>
        <p:blipFill>
          <a:blip r:embed="rId2"/>
          <a:stretch>
            <a:fillRect/>
          </a:stretch>
        </p:blipFill>
        <p:spPr>
          <a:xfrm>
            <a:off x="-33016" y="2190800"/>
            <a:ext cx="7620099" cy="3600400"/>
          </a:xfrm>
          <a:prstGeom prst="rect">
            <a:avLst/>
          </a:prstGeom>
        </p:spPr>
      </p:pic>
      <p:pic>
        <p:nvPicPr>
          <p:cNvPr id="11" name="Afbeelding 10">
            <a:extLst>
              <a:ext uri="{FF2B5EF4-FFF2-40B4-BE49-F238E27FC236}">
                <a16:creationId xmlns:a16="http://schemas.microsoft.com/office/drawing/2014/main" id="{0C89F288-A7D5-F52B-8E0B-374A4E374B34}"/>
              </a:ext>
            </a:extLst>
          </p:cNvPr>
          <p:cNvPicPr>
            <a:picLocks noChangeAspect="1"/>
          </p:cNvPicPr>
          <p:nvPr/>
        </p:nvPicPr>
        <p:blipFill>
          <a:blip r:embed="rId3"/>
          <a:stretch>
            <a:fillRect/>
          </a:stretch>
        </p:blipFill>
        <p:spPr>
          <a:xfrm>
            <a:off x="0" y="188640"/>
            <a:ext cx="7256563" cy="2296616"/>
          </a:xfrm>
          <a:prstGeom prst="rect">
            <a:avLst/>
          </a:prstGeom>
        </p:spPr>
      </p:pic>
    </p:spTree>
    <p:extLst>
      <p:ext uri="{BB962C8B-B14F-4D97-AF65-F5344CB8AC3E}">
        <p14:creationId xmlns:p14="http://schemas.microsoft.com/office/powerpoint/2010/main" val="3224954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1B0D02-49AB-06A8-68F2-319649012B2C}"/>
              </a:ext>
            </a:extLst>
          </p:cNvPr>
          <p:cNvSpPr>
            <a:spLocks noGrp="1"/>
          </p:cNvSpPr>
          <p:nvPr>
            <p:ph type="title"/>
          </p:nvPr>
        </p:nvSpPr>
        <p:spPr/>
        <p:txBody>
          <a:bodyPr/>
          <a:lstStyle/>
          <a:p>
            <a:r>
              <a:rPr lang="nl-NL" sz="2800" dirty="0"/>
              <a:t>Dank voor uw </a:t>
            </a:r>
            <a:r>
              <a:rPr lang="nl-NL" sz="2800"/>
              <a:t>aandacht!</a:t>
            </a:r>
            <a:br>
              <a:rPr lang="nl-NL" sz="2800"/>
            </a:br>
            <a:br>
              <a:rPr lang="nl-NL" sz="2800"/>
            </a:br>
            <a:br>
              <a:rPr lang="nl-NL" sz="2800"/>
            </a:br>
            <a:br>
              <a:rPr lang="nl-NL" sz="2800"/>
            </a:br>
            <a:br>
              <a:rPr lang="nl-NL" sz="2800" dirty="0"/>
            </a:br>
            <a:br>
              <a:rPr lang="nl-NL" sz="2800" dirty="0"/>
            </a:br>
            <a:br>
              <a:rPr lang="nl-NL" sz="2800" dirty="0"/>
            </a:br>
            <a:br>
              <a:rPr lang="nl-NL" sz="2800" dirty="0"/>
            </a:br>
            <a:r>
              <a:rPr lang="nl-NL" sz="2800" dirty="0"/>
              <a:t>joostvangemert@live.nl</a:t>
            </a:r>
          </a:p>
        </p:txBody>
      </p:sp>
    </p:spTree>
    <p:extLst>
      <p:ext uri="{BB962C8B-B14F-4D97-AF65-F5344CB8AC3E}">
        <p14:creationId xmlns:p14="http://schemas.microsoft.com/office/powerpoint/2010/main" val="3015572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36B5C-CB2D-CDDB-339A-B43A7498C115}"/>
              </a:ext>
            </a:extLst>
          </p:cNvPr>
          <p:cNvSpPr>
            <a:spLocks noGrp="1"/>
          </p:cNvSpPr>
          <p:nvPr>
            <p:ph type="title"/>
          </p:nvPr>
        </p:nvSpPr>
        <p:spPr>
          <a:xfrm>
            <a:off x="777240" y="4876800"/>
            <a:ext cx="7543800" cy="1981200"/>
          </a:xfrm>
        </p:spPr>
        <p:txBody>
          <a:bodyPr/>
          <a:lstStyle/>
          <a:p>
            <a:r>
              <a:rPr lang="nl-NL" sz="2400" dirty="0"/>
              <a:t>“Onze” </a:t>
            </a:r>
            <a:r>
              <a:rPr lang="nl-NL" sz="2400"/>
              <a:t>introitustekst! </a:t>
            </a:r>
            <a:r>
              <a:rPr lang="nl-NL" sz="2400" dirty="0"/>
              <a:t>Op een zwaar bewerkte (maar bij flarden herkenbare) melodie.</a:t>
            </a:r>
          </a:p>
        </p:txBody>
      </p:sp>
      <p:pic>
        <p:nvPicPr>
          <p:cNvPr id="4" name="Afbeelding 3">
            <a:extLst>
              <a:ext uri="{FF2B5EF4-FFF2-40B4-BE49-F238E27FC236}">
                <a16:creationId xmlns:a16="http://schemas.microsoft.com/office/drawing/2014/main" id="{25EA9467-48BF-5869-6E9A-26208082D411}"/>
              </a:ext>
            </a:extLst>
          </p:cNvPr>
          <p:cNvPicPr>
            <a:picLocks noChangeAspect="1"/>
          </p:cNvPicPr>
          <p:nvPr/>
        </p:nvPicPr>
        <p:blipFill>
          <a:blip r:embed="rId2"/>
          <a:stretch>
            <a:fillRect/>
          </a:stretch>
        </p:blipFill>
        <p:spPr>
          <a:xfrm>
            <a:off x="4139952" y="188640"/>
            <a:ext cx="5544616" cy="5688632"/>
          </a:xfrm>
          <a:prstGeom prst="rect">
            <a:avLst/>
          </a:prstGeom>
        </p:spPr>
      </p:pic>
      <p:pic>
        <p:nvPicPr>
          <p:cNvPr id="5" name="Picture 3">
            <a:extLst>
              <a:ext uri="{FF2B5EF4-FFF2-40B4-BE49-F238E27FC236}">
                <a16:creationId xmlns:a16="http://schemas.microsoft.com/office/drawing/2014/main" id="{D0AFE9D1-5129-B480-CF01-CAF11585D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22" y="44624"/>
            <a:ext cx="3851918" cy="593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354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89C53-B943-2B74-9FA5-BD34B8A66121}"/>
              </a:ext>
            </a:extLst>
          </p:cNvPr>
          <p:cNvSpPr>
            <a:spLocks noGrp="1"/>
          </p:cNvSpPr>
          <p:nvPr>
            <p:ph type="title"/>
          </p:nvPr>
        </p:nvSpPr>
        <p:spPr/>
        <p:txBody>
          <a:bodyPr/>
          <a:lstStyle/>
          <a:p>
            <a:r>
              <a:rPr lang="nl-NL" sz="2400" dirty="0"/>
              <a:t>Graduale van Dijon </a:t>
            </a:r>
            <a:r>
              <a:rPr lang="nl-NL" sz="2400"/>
              <a:t>(1863)</a:t>
            </a:r>
            <a:endParaRPr lang="nl-NL" sz="2400" dirty="0"/>
          </a:p>
        </p:txBody>
      </p:sp>
      <p:pic>
        <p:nvPicPr>
          <p:cNvPr id="3" name="Picture 2">
            <a:extLst>
              <a:ext uri="{FF2B5EF4-FFF2-40B4-BE49-F238E27FC236}">
                <a16:creationId xmlns:a16="http://schemas.microsoft.com/office/drawing/2014/main" id="{0191018C-2F63-ADEF-2415-F96C48148FED}"/>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764704"/>
            <a:ext cx="8053800" cy="4248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939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Le Plaisir, Ophuls. Première communion">
            <a:hlinkClick r:id="" action="ppaction://media"/>
            <a:extLst>
              <a:ext uri="{FF2B5EF4-FFF2-40B4-BE49-F238E27FC236}">
                <a16:creationId xmlns:a16="http://schemas.microsoft.com/office/drawing/2014/main" id="{9B72FAFC-E278-488B-BF9B-494FAF252514}"/>
              </a:ext>
            </a:extLst>
          </p:cNvPr>
          <p:cNvPicPr>
            <a:picLocks noGrp="1" noRot="1" noChangeAspect="1"/>
          </p:cNvPicPr>
          <p:nvPr>
            <p:ph idx="1"/>
            <a:videoFile r:link="rId1"/>
          </p:nvPr>
        </p:nvPicPr>
        <p:blipFill>
          <a:blip r:embed="rId4"/>
          <a:stretch>
            <a:fillRect/>
          </a:stretch>
        </p:blipFill>
        <p:spPr>
          <a:xfrm>
            <a:off x="0" y="260648"/>
            <a:ext cx="9170161" cy="5182096"/>
          </a:xfrm>
          <a:prstGeom prst="rect">
            <a:avLst/>
          </a:prstGeom>
        </p:spPr>
      </p:pic>
      <p:sp>
        <p:nvSpPr>
          <p:cNvPr id="3" name="Titel 2">
            <a:extLst>
              <a:ext uri="{FF2B5EF4-FFF2-40B4-BE49-F238E27FC236}">
                <a16:creationId xmlns:a16="http://schemas.microsoft.com/office/drawing/2014/main" id="{BE49D39B-07E5-4FA6-B4A0-71219C26D820}"/>
              </a:ext>
            </a:extLst>
          </p:cNvPr>
          <p:cNvSpPr>
            <a:spLocks noGrp="1"/>
          </p:cNvSpPr>
          <p:nvPr>
            <p:ph type="title"/>
          </p:nvPr>
        </p:nvSpPr>
        <p:spPr/>
        <p:txBody>
          <a:bodyPr/>
          <a:lstStyle/>
          <a:p>
            <a:r>
              <a:rPr lang="nl-NL" sz="2000" dirty="0"/>
              <a:t>Max </a:t>
            </a:r>
            <a:r>
              <a:rPr lang="nl-NL" sz="2000" dirty="0" err="1"/>
              <a:t>Ophüls</a:t>
            </a:r>
            <a:r>
              <a:rPr lang="nl-NL" sz="2000" dirty="0"/>
              <a:t>, </a:t>
            </a:r>
            <a:r>
              <a:rPr lang="nl-NL" sz="2000" i="1" dirty="0"/>
              <a:t>Première </a:t>
            </a:r>
            <a:r>
              <a:rPr lang="nl-NL" sz="2000" i="1" dirty="0" err="1"/>
              <a:t>communion</a:t>
            </a:r>
            <a:r>
              <a:rPr lang="nl-NL" sz="2000" i="1" dirty="0"/>
              <a:t> </a:t>
            </a:r>
            <a:r>
              <a:rPr lang="nl-NL" sz="2000" dirty="0"/>
              <a:t>(1952)</a:t>
            </a:r>
          </a:p>
        </p:txBody>
      </p:sp>
    </p:spTree>
    <p:extLst>
      <p:ext uri="{BB962C8B-B14F-4D97-AF65-F5344CB8AC3E}">
        <p14:creationId xmlns:p14="http://schemas.microsoft.com/office/powerpoint/2010/main" val="116792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boek, oud&#10;&#10;Automatisch gegenereerde beschrijving">
            <a:extLst>
              <a:ext uri="{FF2B5EF4-FFF2-40B4-BE49-F238E27FC236}">
                <a16:creationId xmlns:a16="http://schemas.microsoft.com/office/drawing/2014/main" id="{EABF6820-1818-48E1-9F55-B3549CA74589}"/>
              </a:ext>
            </a:extLst>
          </p:cNvPr>
          <p:cNvPicPr>
            <a:picLocks noChangeAspect="1"/>
          </p:cNvPicPr>
          <p:nvPr/>
        </p:nvPicPr>
        <p:blipFill>
          <a:blip r:embed="rId3"/>
          <a:stretch>
            <a:fillRect/>
          </a:stretch>
        </p:blipFill>
        <p:spPr>
          <a:xfrm>
            <a:off x="361950" y="66675"/>
            <a:ext cx="8420100" cy="6724650"/>
          </a:xfrm>
          <a:prstGeom prst="rect">
            <a:avLst/>
          </a:prstGeom>
        </p:spPr>
      </p:pic>
    </p:spTree>
    <p:extLst>
      <p:ext uri="{BB962C8B-B14F-4D97-AF65-F5344CB8AC3E}">
        <p14:creationId xmlns:p14="http://schemas.microsoft.com/office/powerpoint/2010/main" val="13575746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ir">
  <a:themeElements>
    <a:clrScheme name="Elementair">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ir">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ir">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9019</TotalTime>
  <Words>1173</Words>
  <Application>Microsoft Macintosh PowerPoint</Application>
  <PresentationFormat>On-screen Show (4:3)</PresentationFormat>
  <Paragraphs>54</Paragraphs>
  <Slides>56</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Palatino Linotype</vt:lpstr>
      <vt:lpstr>Times New Roman</vt:lpstr>
      <vt:lpstr>Wingdings</vt:lpstr>
      <vt:lpstr>Elementair</vt:lpstr>
      <vt:lpstr>ACG Zomercursus Gregoriaans Abdij Onze Lieve Vrouw van Koningshoeven, 19 augustus 2024</vt:lpstr>
      <vt:lpstr>PowerPoint Presentation</vt:lpstr>
      <vt:lpstr>PowerPoint Presentation</vt:lpstr>
      <vt:lpstr>    Afwijkende introitustekst (“onze” tekst: Resurrexi et adhuc tecum sum)</vt:lpstr>
      <vt:lpstr>- Afwijkende introitustekst - Doet enigszins denken aan onze Gaudeamus-melodie</vt:lpstr>
      <vt:lpstr>“Onze” introitustekst! Op een zwaar bewerkte (maar bij flarden herkenbare) melodie.</vt:lpstr>
      <vt:lpstr>Graduale van Dijon (1863)</vt:lpstr>
      <vt:lpstr>Max Ophüls, Première communion (1952)</vt:lpstr>
      <vt:lpstr>PowerPoint Presentation</vt:lpstr>
      <vt:lpstr>PowerPoint Presentation</vt:lpstr>
      <vt:lpstr>PowerPoint Presentation</vt:lpstr>
      <vt:lpstr>Concordaat tussen Napoleon en Pius VII, 1801</vt:lpstr>
      <vt:lpstr>PowerPoint Presentation</vt:lpstr>
      <vt:lpstr>     Graduale romanum, complectens omnes missas omnium dominicarum et festorum duplicium  et semiduplicium totius anni, necnon officium nocturnum nativitatis Domini et praecipuas processiones. Cantu reviso juxta manuscripta vetustissima   (1852)  Nicolas Cloet, De la restauration du chant liturgique, ou ce qui est à faire pour arriver à posséder le meilleur chant  romain possible (1852)  Augustin Gontier, Méthode raisonnée du plain-chant. Le plain-chant considéré dans son rhythme, sa tonalité et ses modes (1859)  Joseph Pothier, Les Mélodies grégoriennes d’après la tradition (1880) </vt:lpstr>
      <vt:lpstr>PowerPoint Presentation</vt:lpstr>
      <vt:lpstr>PowerPoint Presentation</vt:lpstr>
      <vt:lpstr>PowerPoint Presentation</vt:lpstr>
      <vt:lpstr>Tonarium van Saint-Bénigne, Dijon (10e-11e eeuw), fol. 025v. (ontdekt door Jean Louis Félix Danjou in 1847).   </vt:lpstr>
      <vt:lpstr>Graduale van Reims-Cambrai (1852)</vt:lpstr>
      <vt:lpstr>PowerPoint Presentation</vt:lpstr>
      <vt:lpstr>Graduale romanum (Lecoffre, 1852), Voorwoord:  “Men zal echter wel willen opmerken dat…… deze notenwaarden niets mathematisch hebben……… Om het koor gezamenlijk te laten optrekken is het nodig om een  waarde vast te stellen voor de diverse notentypen; maar wij geloven nog steeds dat men, naarmate  men er beter in slaagt een ensemble te creëren zonder een rigoureuze maatvoering,  het ware ritme dat geschikt is voor het gregoriaans beter benadert.“ Dat ritme, dat moet uiteindelijk worden vastgesteld “selon les circonstances que le goût et l'oreille déterminent”. </vt:lpstr>
      <vt:lpstr>PowerPoint Presentation</vt:lpstr>
      <vt:lpstr>“Het gregoriaans zoals het nu is [d.w.z.: in zijn 17e- en 18e eeuwse gedaante) is zwaar aangetast: we hebben nog slechts de ruïnes.”</vt:lpstr>
      <vt:lpstr>“… het ware gezang van de kerk, het gregoriaans, bestaat niet meer in onze moderne boeken. We moeten het herstellen, het restaureren, het weer tot leven wekken.”</vt:lpstr>
      <vt:lpstr>PowerPoint Presentation</vt:lpstr>
      <vt:lpstr>PowerPoint Presentation</vt:lpstr>
      <vt:lpstr>PowerPoint Presentation</vt:lpstr>
      <vt:lpstr>“Over de noodzaak en de methode om de melodieënverzamelng van de heilige Gregorius te completeren.”</vt:lpstr>
      <vt:lpstr>“De gregoriaanse tonaliteit verschilt wezenlijk van de onze.” </vt:lpstr>
      <vt:lpstr>“Het gezang is er voor de tekst, niet andersom.”</vt:lpstr>
      <vt:lpstr>“Men kan zich niet voorstellen hoeveel kwaad die ontzettend saaie praktijk heeft aangericht.”</vt:lpstr>
      <vt:lpstr>  Ideaal volgens Jouve:   Graduale … iuxta ritum sacrosanctae romanae ecclesiae cum cantu, Pauli V. pontificis maximi iussu reformato … ex typographica Medicaea (1614-1615)  Maar: niet in Frankrijk beschikbaar!        </vt:lpstr>
      <vt:lpstr>PowerPoint Presentation</vt:lpstr>
      <vt:lpstr>PowerPoint Presentation</vt:lpstr>
      <vt:lpstr>PowerPoint Presentation</vt:lpstr>
      <vt:lpstr>“De notaties van de laatste eeuwen hebben het ware karakter van het Gregoriaans volledig verwaarloosd.”</vt:lpstr>
      <vt:lpstr>PowerPoint Presentation</vt:lpstr>
      <vt:lpstr>PowerPoint Presentation</vt:lpstr>
      <vt:lpstr>PowerPoint Presentation</vt:lpstr>
      <vt:lpstr>  Prosper Guéranger, Institutions liturgiques (1840-1851):  L’on est en droit de croire qu’on possède la phrase grégorienne dans sa pureté…. lorsque les exemplaires de plusieurs églises éloignées s’accordent sur la même leçon.   « Men heeft het recht om aan te nemen dat men de gregoriaanse frase in haar zuiverheid bezit…. wanneer de exemplaren van meerdere ver van elkaar gelegen kerken dezelfde versie laten zien. »   </vt:lpstr>
      <vt:lpstr>Prosper Guéranger, 1843:  “….wij kunnen de ware aard van het gregoriaans bestuderen in de handschriften waarvan de notatie van vóór de methode van Guido van Arezzo nog niet ontcijferd is.”</vt:lpstr>
      <vt:lpstr>  Joseph Pothier  (1835-1923) </vt:lpstr>
      <vt:lpstr>“… de heer Gontier had opgemerkt hoe de beroemde Abt de gregoriaanse melodieën in zijn klooster een accent, een ritme had weten te geven dat niemand zich nog had kunnen voorstellen.”</vt:lpstr>
      <vt:lpstr>“... onze huidige boeken zullen (hoe gebrekkig ze ook zijn)…… altijd te verkiezen zijn boven de meest volmaakte editie, zelfs de autograaf van Sint Gregorius, in de handen van onbekwame zangers.” </vt:lpstr>
      <vt:lpstr>Syllabische waarde   Italiaanse uitspraak      </vt:lpstr>
      <vt:lpstr>Woordaccent      </vt:lpstr>
      <vt:lpstr>“Accent oratoire”, hetzij “logique”, hetzij “pathétique”.     </vt:lpstr>
      <vt:lpstr>PowerPoint Presentation</vt:lpstr>
      <vt:lpstr>Afronden van melodische frases           </vt:lpstr>
      <vt:lpstr>Ademhalen            </vt:lpstr>
      <vt:lpstr>De neumen: daling, stijging, stabilisatie, maar: geen vaste toonhoogten, geen tijdsduren, geen sterke/zachte noten. (Op basis van: C.E.H. de Coussemaker, Histoire de l’harmonie au moyen âge (1852).     </vt:lpstr>
      <vt:lpstr>Versieringen (neumes d’ornement)  </vt:lpstr>
      <vt:lpstr>Litterae significativae       </vt:lpstr>
      <vt:lpstr>PowerPoint Presentation</vt:lpstr>
      <vt:lpstr>De notatie kan niet alles uitdrukken! Men moet niet in de neumen zoeken wat daar niet gevonden kan worden.</vt:lpstr>
      <vt:lpstr>Dank voor uw aandacht!        joostvangemert@live.nl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Joost</dc:creator>
  <cp:lastModifiedBy>T Timmers</cp:lastModifiedBy>
  <cp:revision>371</cp:revision>
  <dcterms:created xsi:type="dcterms:W3CDTF">2015-10-05T19:46:03Z</dcterms:created>
  <dcterms:modified xsi:type="dcterms:W3CDTF">2024-09-30T19:19:57Z</dcterms:modified>
</cp:coreProperties>
</file>